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3"/>
  </p:notesMasterIdLst>
  <p:sldIdLst>
    <p:sldId id="256" r:id="rId2"/>
  </p:sldIdLst>
  <p:sldSz cx="32918400" cy="219456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7" roundtripDataSignature="AMtx7mhLFngkMTy56aMr5fm2iMEFdctUj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091"/>
    <a:srgbClr val="F5A28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E5FF75F-E4A5-47BB-B80B-0F9B17EB0002}">
  <a:tblStyle styleId="{1E5FF75F-E4A5-47BB-B80B-0F9B17EB000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40"/>
  </p:normalViewPr>
  <p:slideViewPr>
    <p:cSldViewPr snapToGrid="0">
      <p:cViewPr>
        <p:scale>
          <a:sx n="47" d="100"/>
          <a:sy n="47" d="100"/>
        </p:scale>
        <p:origin x="-2054" y="-295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notesMaster" Target="notesMasters/notesMaster1.xml"/><Relationship Id="rId7" Type="http://customschemas.google.com/relationships/presentationmetadata" Target="metadata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11" Type="http://schemas.openxmlformats.org/officeDocument/2006/relationships/tableStyles" Target="tableStyles.xml"/><Relationship Id="rId10" Type="http://schemas.openxmlformats.org/officeDocument/2006/relationships/theme" Target="theme/theme1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114425" y="1143000"/>
            <a:ext cx="46291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45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45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45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45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45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45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45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45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45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14425" y="1143000"/>
            <a:ext cx="46291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" name="Google Shape;89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-US" sz="3000" dirty="0"/>
              <a:t>Social media music promotion is necessity in today’s world.  Artists are building their own personal brand by engaging with their fans online. </a:t>
            </a:r>
            <a:endParaRPr sz="14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endParaRPr sz="30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-US" sz="3000" dirty="0"/>
              <a:t>Sony aims to better understand how to promote content on social media and support artist development. </a:t>
            </a:r>
            <a:endParaRPr dirty="0"/>
          </a:p>
        </p:txBody>
      </p:sp>
      <p:sp>
        <p:nvSpPr>
          <p:cNvPr id="90" name="Google Shape;90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 txBox="1">
            <a:spLocks noGrp="1"/>
          </p:cNvSpPr>
          <p:nvPr>
            <p:ph type="ctrTitle"/>
          </p:nvPr>
        </p:nvSpPr>
        <p:spPr>
          <a:xfrm>
            <a:off x="2468880" y="3591562"/>
            <a:ext cx="27980641" cy="7640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200"/>
              <a:buFont typeface="Calibri"/>
              <a:buNone/>
              <a:defRPr sz="19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ubTitle" idx="1"/>
          </p:nvPr>
        </p:nvSpPr>
        <p:spPr>
          <a:xfrm>
            <a:off x="4114800" y="11526522"/>
            <a:ext cx="24688800" cy="5298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/>
            </a:lvl1pPr>
            <a:lvl2pPr lvl="1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6400"/>
              <a:buNone/>
              <a:defRPr sz="6400"/>
            </a:lvl2pPr>
            <a:lvl3pPr lvl="2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5760"/>
              <a:buNone/>
              <a:defRPr sz="5760"/>
            </a:lvl3pPr>
            <a:lvl4pPr lvl="3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5120"/>
              <a:buNone/>
              <a:defRPr sz="5120"/>
            </a:lvl4pPr>
            <a:lvl5pPr lvl="4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5120"/>
              <a:buNone/>
              <a:defRPr sz="5120"/>
            </a:lvl5pPr>
            <a:lvl6pPr lvl="5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5120"/>
              <a:buNone/>
              <a:defRPr sz="5120"/>
            </a:lvl6pPr>
            <a:lvl7pPr lvl="6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5120"/>
              <a:buNone/>
              <a:defRPr sz="5120"/>
            </a:lvl7pPr>
            <a:lvl8pPr lvl="7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5120"/>
              <a:buNone/>
              <a:defRPr sz="5120"/>
            </a:lvl8pPr>
            <a:lvl9pPr lvl="8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5120"/>
              <a:buNone/>
              <a:defRPr sz="5120"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dt" idx="10"/>
          </p:nvPr>
        </p:nvSpPr>
        <p:spPr>
          <a:xfrm>
            <a:off x="2263140" y="20340325"/>
            <a:ext cx="7406640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ftr" idx="11"/>
          </p:nvPr>
        </p:nvSpPr>
        <p:spPr>
          <a:xfrm>
            <a:off x="10904220" y="20340325"/>
            <a:ext cx="11109960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sldNum" idx="12"/>
          </p:nvPr>
        </p:nvSpPr>
        <p:spPr>
          <a:xfrm>
            <a:off x="23248620" y="20340325"/>
            <a:ext cx="7406640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2"/>
          <p:cNvSpPr txBox="1">
            <a:spLocks noGrp="1"/>
          </p:cNvSpPr>
          <p:nvPr>
            <p:ph type="title"/>
          </p:nvPr>
        </p:nvSpPr>
        <p:spPr>
          <a:xfrm>
            <a:off x="2263140" y="1168405"/>
            <a:ext cx="28392119" cy="4241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body" idx="1"/>
          </p:nvPr>
        </p:nvSpPr>
        <p:spPr>
          <a:xfrm rot="5400000">
            <a:off x="9497058" y="-1391918"/>
            <a:ext cx="13924283" cy="28392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dt" idx="10"/>
          </p:nvPr>
        </p:nvSpPr>
        <p:spPr>
          <a:xfrm>
            <a:off x="2263140" y="20340325"/>
            <a:ext cx="7406640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ftr" idx="11"/>
          </p:nvPr>
        </p:nvSpPr>
        <p:spPr>
          <a:xfrm>
            <a:off x="10904220" y="20340325"/>
            <a:ext cx="11109960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sldNum" idx="12"/>
          </p:nvPr>
        </p:nvSpPr>
        <p:spPr>
          <a:xfrm>
            <a:off x="23248620" y="20340325"/>
            <a:ext cx="7406640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3"/>
          <p:cNvSpPr txBox="1">
            <a:spLocks noGrp="1"/>
          </p:cNvSpPr>
          <p:nvPr>
            <p:ph type="title"/>
          </p:nvPr>
        </p:nvSpPr>
        <p:spPr>
          <a:xfrm rot="5400000">
            <a:off x="17807306" y="6918326"/>
            <a:ext cx="18597882" cy="7098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body" idx="1"/>
          </p:nvPr>
        </p:nvSpPr>
        <p:spPr>
          <a:xfrm rot="5400000">
            <a:off x="3405506" y="26036"/>
            <a:ext cx="18597882" cy="20882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dt" idx="10"/>
          </p:nvPr>
        </p:nvSpPr>
        <p:spPr>
          <a:xfrm>
            <a:off x="2263140" y="20340325"/>
            <a:ext cx="7406640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ftr" idx="11"/>
          </p:nvPr>
        </p:nvSpPr>
        <p:spPr>
          <a:xfrm>
            <a:off x="10904220" y="20340325"/>
            <a:ext cx="11109960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sldNum" idx="12"/>
          </p:nvPr>
        </p:nvSpPr>
        <p:spPr>
          <a:xfrm>
            <a:off x="23248620" y="20340325"/>
            <a:ext cx="7406640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 txBox="1">
            <a:spLocks noGrp="1"/>
          </p:cNvSpPr>
          <p:nvPr>
            <p:ph type="title"/>
          </p:nvPr>
        </p:nvSpPr>
        <p:spPr>
          <a:xfrm>
            <a:off x="2263140" y="1168405"/>
            <a:ext cx="28392119" cy="4241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body" idx="1"/>
          </p:nvPr>
        </p:nvSpPr>
        <p:spPr>
          <a:xfrm>
            <a:off x="2263140" y="5842000"/>
            <a:ext cx="28392119" cy="13924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dt" idx="10"/>
          </p:nvPr>
        </p:nvSpPr>
        <p:spPr>
          <a:xfrm>
            <a:off x="2263140" y="20340325"/>
            <a:ext cx="7406640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ftr" idx="11"/>
          </p:nvPr>
        </p:nvSpPr>
        <p:spPr>
          <a:xfrm>
            <a:off x="10904220" y="20340325"/>
            <a:ext cx="11109960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sldNum" idx="12"/>
          </p:nvPr>
        </p:nvSpPr>
        <p:spPr>
          <a:xfrm>
            <a:off x="23248620" y="20340325"/>
            <a:ext cx="7406640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>
            <a:spLocks noGrp="1"/>
          </p:cNvSpPr>
          <p:nvPr>
            <p:ph type="title"/>
          </p:nvPr>
        </p:nvSpPr>
        <p:spPr>
          <a:xfrm>
            <a:off x="2245997" y="5471167"/>
            <a:ext cx="28392119" cy="9128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200"/>
              <a:buFont typeface="Calibri"/>
              <a:buNone/>
              <a:defRPr sz="19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1"/>
          </p:nvPr>
        </p:nvSpPr>
        <p:spPr>
          <a:xfrm>
            <a:off x="2245997" y="14686288"/>
            <a:ext cx="28392119" cy="4800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6400"/>
              <a:buNone/>
              <a:defRPr sz="64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5760"/>
              <a:buNone/>
              <a:defRPr sz="576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5120"/>
              <a:buNone/>
              <a:defRPr sz="512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5120"/>
              <a:buNone/>
              <a:defRPr sz="512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5120"/>
              <a:buNone/>
              <a:defRPr sz="512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5120"/>
              <a:buNone/>
              <a:defRPr sz="512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5120"/>
              <a:buNone/>
              <a:defRPr sz="512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5120"/>
              <a:buNone/>
              <a:defRPr sz="512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dt" idx="10"/>
          </p:nvPr>
        </p:nvSpPr>
        <p:spPr>
          <a:xfrm>
            <a:off x="2263140" y="20340325"/>
            <a:ext cx="7406640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ftr" idx="11"/>
          </p:nvPr>
        </p:nvSpPr>
        <p:spPr>
          <a:xfrm>
            <a:off x="10904220" y="20340325"/>
            <a:ext cx="11109960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23248620" y="20340325"/>
            <a:ext cx="7406640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2263140" y="1168405"/>
            <a:ext cx="28392119" cy="4241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body" idx="1"/>
          </p:nvPr>
        </p:nvSpPr>
        <p:spPr>
          <a:xfrm>
            <a:off x="2263140" y="5842000"/>
            <a:ext cx="13990321" cy="13924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2"/>
          </p:nvPr>
        </p:nvSpPr>
        <p:spPr>
          <a:xfrm>
            <a:off x="16664941" y="5842000"/>
            <a:ext cx="13990321" cy="13924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dt" idx="10"/>
          </p:nvPr>
        </p:nvSpPr>
        <p:spPr>
          <a:xfrm>
            <a:off x="2263140" y="20340325"/>
            <a:ext cx="7406640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ftr" idx="11"/>
          </p:nvPr>
        </p:nvSpPr>
        <p:spPr>
          <a:xfrm>
            <a:off x="10904220" y="20340325"/>
            <a:ext cx="11109960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sldNum" idx="12"/>
          </p:nvPr>
        </p:nvSpPr>
        <p:spPr>
          <a:xfrm>
            <a:off x="23248620" y="20340325"/>
            <a:ext cx="7406640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7"/>
          <p:cNvSpPr txBox="1">
            <a:spLocks noGrp="1"/>
          </p:cNvSpPr>
          <p:nvPr>
            <p:ph type="title"/>
          </p:nvPr>
        </p:nvSpPr>
        <p:spPr>
          <a:xfrm>
            <a:off x="2267428" y="1168405"/>
            <a:ext cx="28392119" cy="4241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1"/>
          </p:nvPr>
        </p:nvSpPr>
        <p:spPr>
          <a:xfrm>
            <a:off x="2267431" y="5379722"/>
            <a:ext cx="13926023" cy="26365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 b="1"/>
            </a:lvl1pPr>
            <a:lvl2pPr marL="914400" lvl="1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6400"/>
              <a:buNone/>
              <a:defRPr sz="6400" b="1"/>
            </a:lvl2pPr>
            <a:lvl3pPr marL="1371600" lvl="2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5760"/>
              <a:buNone/>
              <a:defRPr sz="5760" b="1"/>
            </a:lvl3pPr>
            <a:lvl4pPr marL="1828800" lvl="3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5120"/>
              <a:buNone/>
              <a:defRPr sz="5120" b="1"/>
            </a:lvl4pPr>
            <a:lvl5pPr marL="2286000" lvl="4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5120"/>
              <a:buNone/>
              <a:defRPr sz="5120" b="1"/>
            </a:lvl5pPr>
            <a:lvl6pPr marL="2743200" lvl="5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5120"/>
              <a:buNone/>
              <a:defRPr sz="5120" b="1"/>
            </a:lvl6pPr>
            <a:lvl7pPr marL="3200400" lvl="6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5120"/>
              <a:buNone/>
              <a:defRPr sz="5120" b="1"/>
            </a:lvl7pPr>
            <a:lvl8pPr marL="3657600" lvl="7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5120"/>
              <a:buNone/>
              <a:defRPr sz="5120" b="1"/>
            </a:lvl8pPr>
            <a:lvl9pPr marL="4114800" lvl="8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5120"/>
              <a:buNone/>
              <a:defRPr sz="5120" b="1"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body" idx="2"/>
          </p:nvPr>
        </p:nvSpPr>
        <p:spPr>
          <a:xfrm>
            <a:off x="2267431" y="8016240"/>
            <a:ext cx="13926023" cy="117906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body" idx="3"/>
          </p:nvPr>
        </p:nvSpPr>
        <p:spPr>
          <a:xfrm>
            <a:off x="16664942" y="5379722"/>
            <a:ext cx="13994608" cy="26365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 b="1"/>
            </a:lvl1pPr>
            <a:lvl2pPr marL="914400" lvl="1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6400"/>
              <a:buNone/>
              <a:defRPr sz="6400" b="1"/>
            </a:lvl2pPr>
            <a:lvl3pPr marL="1371600" lvl="2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5760"/>
              <a:buNone/>
              <a:defRPr sz="5760" b="1"/>
            </a:lvl3pPr>
            <a:lvl4pPr marL="1828800" lvl="3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5120"/>
              <a:buNone/>
              <a:defRPr sz="5120" b="1"/>
            </a:lvl4pPr>
            <a:lvl5pPr marL="2286000" lvl="4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5120"/>
              <a:buNone/>
              <a:defRPr sz="5120" b="1"/>
            </a:lvl5pPr>
            <a:lvl6pPr marL="2743200" lvl="5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5120"/>
              <a:buNone/>
              <a:defRPr sz="5120" b="1"/>
            </a:lvl6pPr>
            <a:lvl7pPr marL="3200400" lvl="6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5120"/>
              <a:buNone/>
              <a:defRPr sz="5120" b="1"/>
            </a:lvl7pPr>
            <a:lvl8pPr marL="3657600" lvl="7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5120"/>
              <a:buNone/>
              <a:defRPr sz="5120" b="1"/>
            </a:lvl8pPr>
            <a:lvl9pPr marL="4114800" lvl="8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5120"/>
              <a:buNone/>
              <a:defRPr sz="5120" b="1"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body" idx="4"/>
          </p:nvPr>
        </p:nvSpPr>
        <p:spPr>
          <a:xfrm>
            <a:off x="16664942" y="8016240"/>
            <a:ext cx="13994608" cy="117906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dt" idx="10"/>
          </p:nvPr>
        </p:nvSpPr>
        <p:spPr>
          <a:xfrm>
            <a:off x="2263140" y="20340325"/>
            <a:ext cx="7406640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ftr" idx="11"/>
          </p:nvPr>
        </p:nvSpPr>
        <p:spPr>
          <a:xfrm>
            <a:off x="10904220" y="20340325"/>
            <a:ext cx="11109960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sldNum" idx="12"/>
          </p:nvPr>
        </p:nvSpPr>
        <p:spPr>
          <a:xfrm>
            <a:off x="23248620" y="20340325"/>
            <a:ext cx="7406640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8"/>
          <p:cNvSpPr txBox="1">
            <a:spLocks noGrp="1"/>
          </p:cNvSpPr>
          <p:nvPr>
            <p:ph type="title"/>
          </p:nvPr>
        </p:nvSpPr>
        <p:spPr>
          <a:xfrm>
            <a:off x="2263140" y="1168405"/>
            <a:ext cx="28392119" cy="4241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8"/>
          <p:cNvSpPr txBox="1">
            <a:spLocks noGrp="1"/>
          </p:cNvSpPr>
          <p:nvPr>
            <p:ph type="dt" idx="10"/>
          </p:nvPr>
        </p:nvSpPr>
        <p:spPr>
          <a:xfrm>
            <a:off x="2263140" y="20340325"/>
            <a:ext cx="7406640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ftr" idx="11"/>
          </p:nvPr>
        </p:nvSpPr>
        <p:spPr>
          <a:xfrm>
            <a:off x="10904220" y="20340325"/>
            <a:ext cx="11109960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sldNum" idx="12"/>
          </p:nvPr>
        </p:nvSpPr>
        <p:spPr>
          <a:xfrm>
            <a:off x="23248620" y="20340325"/>
            <a:ext cx="7406640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2263140" y="20340325"/>
            <a:ext cx="7406640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10904220" y="20340325"/>
            <a:ext cx="11109960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23248620" y="20340325"/>
            <a:ext cx="7406640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2267428" y="1463040"/>
            <a:ext cx="10617041" cy="5120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240"/>
              <a:buFont typeface="Calibri"/>
              <a:buNone/>
              <a:defRPr sz="1024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 txBox="1">
            <a:spLocks noGrp="1"/>
          </p:cNvSpPr>
          <p:nvPr>
            <p:ph type="body" idx="1"/>
          </p:nvPr>
        </p:nvSpPr>
        <p:spPr>
          <a:xfrm>
            <a:off x="13994608" y="3159765"/>
            <a:ext cx="16664939" cy="15595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878839" algn="l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chemeClr val="dk1"/>
              </a:buClr>
              <a:buSzPts val="10240"/>
              <a:buChar char="•"/>
              <a:defRPr sz="10240"/>
            </a:lvl1pPr>
            <a:lvl2pPr marL="914400" lvl="1" indent="-79756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8960"/>
              <a:buChar char="•"/>
              <a:defRPr sz="8960"/>
            </a:lvl2pPr>
            <a:lvl3pPr marL="1371600" lvl="2" indent="-71628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7680"/>
              <a:buChar char="•"/>
              <a:defRPr sz="7680"/>
            </a:lvl3pPr>
            <a:lvl4pPr marL="1828800" lvl="3" indent="-6350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6400"/>
              <a:buChar char="•"/>
              <a:defRPr sz="6400"/>
            </a:lvl4pPr>
            <a:lvl5pPr marL="2286000" lvl="4" indent="-6350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6400"/>
              <a:buChar char="•"/>
              <a:defRPr sz="6400"/>
            </a:lvl5pPr>
            <a:lvl6pPr marL="2743200" lvl="5" indent="-6350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6400"/>
              <a:buChar char="•"/>
              <a:defRPr sz="6400"/>
            </a:lvl6pPr>
            <a:lvl7pPr marL="3200400" lvl="6" indent="-6350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6400"/>
              <a:buChar char="•"/>
              <a:defRPr sz="6400"/>
            </a:lvl7pPr>
            <a:lvl8pPr marL="3657600" lvl="7" indent="-6350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6400"/>
              <a:buChar char="•"/>
              <a:defRPr sz="6400"/>
            </a:lvl8pPr>
            <a:lvl9pPr marL="4114800" lvl="8" indent="-6350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6400"/>
              <a:buChar char="•"/>
              <a:defRPr sz="6400"/>
            </a:lvl9pPr>
          </a:lstStyle>
          <a:p>
            <a:endParaRPr/>
          </a:p>
        </p:txBody>
      </p:sp>
      <p:sp>
        <p:nvSpPr>
          <p:cNvPr id="64" name="Google Shape;64;p10"/>
          <p:cNvSpPr txBox="1">
            <a:spLocks noGrp="1"/>
          </p:cNvSpPr>
          <p:nvPr>
            <p:ph type="body" idx="2"/>
          </p:nvPr>
        </p:nvSpPr>
        <p:spPr>
          <a:xfrm>
            <a:off x="2267428" y="6583680"/>
            <a:ext cx="10617041" cy="12197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chemeClr val="dk1"/>
              </a:buClr>
              <a:buSzPts val="5120"/>
              <a:buNone/>
              <a:defRPr sz="5120"/>
            </a:lvl1pPr>
            <a:lvl2pPr marL="914400" lvl="1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4480"/>
              <a:buNone/>
              <a:defRPr sz="4480"/>
            </a:lvl2pPr>
            <a:lvl3pPr marL="1371600" lvl="2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840"/>
              <a:buNone/>
              <a:defRPr sz="3840"/>
            </a:lvl3pPr>
            <a:lvl4pPr marL="1828800" lvl="3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4pPr>
            <a:lvl5pPr marL="2286000" lvl="4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5pPr>
            <a:lvl6pPr marL="2743200" lvl="5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6pPr>
            <a:lvl7pPr marL="3200400" lvl="6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7pPr>
            <a:lvl8pPr marL="3657600" lvl="7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8pPr>
            <a:lvl9pPr marL="4114800" lvl="8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2263140" y="20340325"/>
            <a:ext cx="7406640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10904220" y="20340325"/>
            <a:ext cx="11109960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23248620" y="20340325"/>
            <a:ext cx="7406640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2267428" y="1463040"/>
            <a:ext cx="10617041" cy="5120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240"/>
              <a:buFont typeface="Calibri"/>
              <a:buNone/>
              <a:defRPr sz="1024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>
            <a:spLocks noGrp="1"/>
          </p:cNvSpPr>
          <p:nvPr>
            <p:ph type="pic" idx="2"/>
          </p:nvPr>
        </p:nvSpPr>
        <p:spPr>
          <a:xfrm>
            <a:off x="13994608" y="3159765"/>
            <a:ext cx="16664939" cy="15595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chemeClr val="dk1"/>
              </a:buClr>
              <a:buSzPts val="10240"/>
              <a:buFont typeface="Arial"/>
              <a:buNone/>
              <a:defRPr sz="102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8960"/>
              <a:buFont typeface="Arial"/>
              <a:buNone/>
              <a:defRPr sz="89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7680"/>
              <a:buFont typeface="Arial"/>
              <a:buNone/>
              <a:defRPr sz="768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None/>
              <a:defRPr sz="6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None/>
              <a:defRPr sz="6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None/>
              <a:defRPr sz="6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None/>
              <a:defRPr sz="6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None/>
              <a:defRPr sz="6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None/>
              <a:defRPr sz="6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body" idx="1"/>
          </p:nvPr>
        </p:nvSpPr>
        <p:spPr>
          <a:xfrm>
            <a:off x="2267428" y="6583680"/>
            <a:ext cx="10617041" cy="12197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chemeClr val="dk1"/>
              </a:buClr>
              <a:buSzPts val="5120"/>
              <a:buNone/>
              <a:defRPr sz="5120"/>
            </a:lvl1pPr>
            <a:lvl2pPr marL="914400" lvl="1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4480"/>
              <a:buNone/>
              <a:defRPr sz="4480"/>
            </a:lvl2pPr>
            <a:lvl3pPr marL="1371600" lvl="2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840"/>
              <a:buNone/>
              <a:defRPr sz="3840"/>
            </a:lvl3pPr>
            <a:lvl4pPr marL="1828800" lvl="3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4pPr>
            <a:lvl5pPr marL="2286000" lvl="4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5pPr>
            <a:lvl6pPr marL="2743200" lvl="5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6pPr>
            <a:lvl7pPr marL="3200400" lvl="6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7pPr>
            <a:lvl8pPr marL="3657600" lvl="7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8pPr>
            <a:lvl9pPr marL="4114800" lvl="8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dt" idx="10"/>
          </p:nvPr>
        </p:nvSpPr>
        <p:spPr>
          <a:xfrm>
            <a:off x="2263140" y="20340325"/>
            <a:ext cx="7406640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ftr" idx="11"/>
          </p:nvPr>
        </p:nvSpPr>
        <p:spPr>
          <a:xfrm>
            <a:off x="10904220" y="20340325"/>
            <a:ext cx="11109960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sldNum" idx="12"/>
          </p:nvPr>
        </p:nvSpPr>
        <p:spPr>
          <a:xfrm>
            <a:off x="23248620" y="20340325"/>
            <a:ext cx="7406640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title"/>
          </p:nvPr>
        </p:nvSpPr>
        <p:spPr>
          <a:xfrm>
            <a:off x="2263140" y="1168405"/>
            <a:ext cx="28392119" cy="4241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80"/>
              <a:buFont typeface="Calibri"/>
              <a:buNone/>
              <a:defRPr sz="1408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body" idx="1"/>
          </p:nvPr>
        </p:nvSpPr>
        <p:spPr>
          <a:xfrm>
            <a:off x="2263140" y="5842000"/>
            <a:ext cx="28392119" cy="13924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797560" algn="l" rtl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chemeClr val="dk1"/>
              </a:buClr>
              <a:buSzPts val="8960"/>
              <a:buFont typeface="Arial"/>
              <a:buChar char="•"/>
              <a:defRPr sz="89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71628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7680"/>
              <a:buFont typeface="Arial"/>
              <a:buChar char="•"/>
              <a:defRPr sz="768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6350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59436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5760"/>
              <a:buFont typeface="Arial"/>
              <a:buChar char="•"/>
              <a:defRPr sz="57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59436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5760"/>
              <a:buFont typeface="Arial"/>
              <a:buChar char="•"/>
              <a:defRPr sz="57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59436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5760"/>
              <a:buFont typeface="Arial"/>
              <a:buChar char="•"/>
              <a:defRPr sz="57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59436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5760"/>
              <a:buFont typeface="Arial"/>
              <a:buChar char="•"/>
              <a:defRPr sz="57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59436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5760"/>
              <a:buFont typeface="Arial"/>
              <a:buChar char="•"/>
              <a:defRPr sz="57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594359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5760"/>
              <a:buFont typeface="Arial"/>
              <a:buChar char="•"/>
              <a:defRPr sz="57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2263140" y="20340325"/>
            <a:ext cx="7406640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10904220" y="20340325"/>
            <a:ext cx="11109960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23248620" y="20340325"/>
            <a:ext cx="7406640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15" name="Google Shape;15;p2"/>
          <p:cNvGrpSpPr/>
          <p:nvPr/>
        </p:nvGrpSpPr>
        <p:grpSpPr>
          <a:xfrm>
            <a:off x="322436" y="248877"/>
            <a:ext cx="32199901" cy="21360300"/>
            <a:chOff x="326571" y="261257"/>
            <a:chExt cx="32199901" cy="21360300"/>
          </a:xfrm>
        </p:grpSpPr>
        <p:sp>
          <p:nvSpPr>
            <p:cNvPr id="16" name="Google Shape;16;p2"/>
            <p:cNvSpPr/>
            <p:nvPr/>
          </p:nvSpPr>
          <p:spPr>
            <a:xfrm>
              <a:off x="326571" y="261257"/>
              <a:ext cx="32199901" cy="21360300"/>
            </a:xfrm>
            <a:prstGeom prst="rect">
              <a:avLst/>
            </a:prstGeom>
            <a:solidFill>
              <a:srgbClr val="B60608"/>
            </a:solidFill>
            <a:ln w="12700" cap="flat" cmpd="sng">
              <a:solidFill>
                <a:srgbClr val="B60608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1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640080" y="527749"/>
              <a:ext cx="31638299" cy="208482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rgbClr val="B60608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1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16.tiff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tiff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tiff"/><Relationship Id="rId20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19" Type="http://schemas.openxmlformats.org/officeDocument/2006/relationships/image" Target="../media/image17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"/>
          <p:cNvSpPr txBox="1"/>
          <p:nvPr/>
        </p:nvSpPr>
        <p:spPr>
          <a:xfrm>
            <a:off x="12135857" y="8233169"/>
            <a:ext cx="2807100" cy="11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Social Media Activity Clustering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1"/>
          <p:cNvSpPr txBox="1"/>
          <p:nvPr/>
        </p:nvSpPr>
        <p:spPr>
          <a:xfrm>
            <a:off x="7785718" y="4070375"/>
            <a:ext cx="4839605" cy="6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High frequency of posts</a:t>
            </a:r>
            <a:endParaRPr sz="2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1"/>
          <p:cNvSpPr txBox="1"/>
          <p:nvPr/>
        </p:nvSpPr>
        <p:spPr>
          <a:xfrm>
            <a:off x="1723869" y="2726380"/>
            <a:ext cx="46596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-US" sz="56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Introduction</a:t>
            </a:r>
            <a:endParaRPr sz="5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1"/>
          <p:cNvSpPr txBox="1"/>
          <p:nvPr/>
        </p:nvSpPr>
        <p:spPr>
          <a:xfrm>
            <a:off x="1680169" y="8568975"/>
            <a:ext cx="48459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-US" sz="5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Purpose</a:t>
            </a:r>
            <a:endParaRPr sz="5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1"/>
          <p:cNvSpPr txBox="1"/>
          <p:nvPr/>
        </p:nvSpPr>
        <p:spPr>
          <a:xfrm>
            <a:off x="964891" y="9783200"/>
            <a:ext cx="6057000" cy="393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539750" marR="0" lvl="0" indent="-514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+mj-lt"/>
              <a:buAutoNum type="arabicPeriod"/>
            </a:pPr>
            <a:r>
              <a:rPr lang="en-US" sz="2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 does</a:t>
            </a:r>
            <a:r>
              <a:rPr lang="en-US" sz="2600" b="1" i="0" u="none" strike="noStrike" cap="none" dirty="0">
                <a:solidFill>
                  <a:srgbClr val="B60608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000" b="1" i="0" u="none" strike="noStrike" cap="none" dirty="0">
                <a:solidFill>
                  <a:srgbClr val="B60608"/>
                </a:solidFill>
                <a:latin typeface="Calibri"/>
                <a:ea typeface="Calibri"/>
                <a:cs typeface="Calibri"/>
                <a:sym typeface="Calibri"/>
              </a:rPr>
              <a:t>artist activity</a:t>
            </a:r>
            <a:r>
              <a:rPr lang="en-US" sz="2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Twitter, Facebook, Instagram, and YouTube drive </a:t>
            </a:r>
            <a:r>
              <a:rPr lang="en-US" sz="3000" b="1" i="0" u="none" strike="noStrike" cap="none" dirty="0">
                <a:solidFill>
                  <a:srgbClr val="B60608"/>
                </a:solidFill>
                <a:latin typeface="Calibri"/>
                <a:ea typeface="Calibri"/>
                <a:cs typeface="Calibri"/>
                <a:sym typeface="Calibri"/>
              </a:rPr>
              <a:t>social media engagement</a:t>
            </a:r>
            <a:r>
              <a:rPr lang="en-US" sz="2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 sz="2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04850" marR="0" lvl="0" indent="-514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+mj-lt"/>
              <a:buAutoNum type="arabicPeriod"/>
            </a:pPr>
            <a:endParaRPr sz="26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39750" marR="0" lvl="0" indent="-514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+mj-lt"/>
              <a:buAutoNum type="arabicPeriod"/>
            </a:pPr>
            <a:r>
              <a:rPr lang="en-US" sz="2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 does activity </a:t>
            </a:r>
            <a:r>
              <a:rPr lang="en-US" sz="3000" b="1" i="0" u="none" strike="noStrike" cap="none" dirty="0">
                <a:solidFill>
                  <a:srgbClr val="B60608"/>
                </a:solidFill>
                <a:latin typeface="Calibri"/>
                <a:ea typeface="Calibri"/>
                <a:cs typeface="Calibri"/>
                <a:sym typeface="Calibri"/>
              </a:rPr>
              <a:t>differ</a:t>
            </a:r>
            <a:r>
              <a:rPr lang="en-US" sz="2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by </a:t>
            </a:r>
            <a:r>
              <a:rPr lang="en-US" sz="3000" b="1" i="0" u="none" strike="noStrike" cap="none" dirty="0">
                <a:solidFill>
                  <a:srgbClr val="B60608"/>
                </a:solidFill>
                <a:latin typeface="Calibri"/>
                <a:ea typeface="Calibri"/>
                <a:cs typeface="Calibri"/>
                <a:sym typeface="Calibri"/>
              </a:rPr>
              <a:t>platform</a:t>
            </a:r>
            <a:r>
              <a:rPr lang="en-US" sz="2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 sz="2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04850" marR="0" lvl="0" indent="-514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+mj-lt"/>
              <a:buAutoNum type="arabicPeriod"/>
            </a:pPr>
            <a:endParaRPr lang="en-US" sz="26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39750" marR="0" lvl="0" indent="-514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+mj-lt"/>
              <a:buAutoNum type="arabicPeriod"/>
            </a:pPr>
            <a:r>
              <a:rPr lang="en-US" sz="2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Can we make recommendations around </a:t>
            </a:r>
            <a:r>
              <a:rPr lang="en-US" sz="3000" b="1" i="0" u="none" strike="noStrike" cap="none" dirty="0">
                <a:solidFill>
                  <a:srgbClr val="B60608"/>
                </a:solidFill>
                <a:latin typeface="Calibri"/>
                <a:ea typeface="Calibri"/>
                <a:cs typeface="Calibri"/>
                <a:sym typeface="Calibri"/>
              </a:rPr>
              <a:t>when</a:t>
            </a:r>
            <a:r>
              <a:rPr lang="en-US" sz="2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3000" b="1" i="0" u="none" strike="noStrike" cap="none" dirty="0">
                <a:solidFill>
                  <a:srgbClr val="B60608"/>
                </a:solidFill>
                <a:latin typeface="Calibri"/>
                <a:ea typeface="Calibri"/>
                <a:cs typeface="Calibri"/>
                <a:sym typeface="Calibri"/>
              </a:rPr>
              <a:t>where</a:t>
            </a:r>
            <a:r>
              <a:rPr lang="en-US" sz="2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and </a:t>
            </a:r>
            <a:r>
              <a:rPr lang="en-US" sz="3000" b="1" i="0" u="none" strike="noStrike" cap="none" dirty="0">
                <a:solidFill>
                  <a:srgbClr val="B60608"/>
                </a:solidFill>
                <a:latin typeface="Calibri"/>
                <a:ea typeface="Calibri"/>
                <a:cs typeface="Calibri"/>
                <a:sym typeface="Calibri"/>
              </a:rPr>
              <a:t>how</a:t>
            </a:r>
            <a:r>
              <a:rPr lang="en-US" sz="2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they should engage in social media?</a:t>
            </a:r>
            <a:endParaRPr sz="2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1"/>
          <p:cNvSpPr txBox="1"/>
          <p:nvPr/>
        </p:nvSpPr>
        <p:spPr>
          <a:xfrm>
            <a:off x="1182141" y="14858550"/>
            <a:ext cx="55194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-US" sz="5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Processing</a:t>
            </a:r>
            <a:endParaRPr sz="5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1"/>
          <p:cNvSpPr txBox="1"/>
          <p:nvPr/>
        </p:nvSpPr>
        <p:spPr>
          <a:xfrm>
            <a:off x="845751" y="797517"/>
            <a:ext cx="29985934" cy="1508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200"/>
              <a:buFont typeface="Arial"/>
              <a:buNone/>
            </a:pPr>
            <a:r>
              <a:rPr lang="en-US" sz="92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Social Media and Success in the Music Industry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9" name="Google Shape;99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5750" y="704425"/>
            <a:ext cx="1452900" cy="173298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"/>
          <p:cNvSpPr txBox="1"/>
          <p:nvPr/>
        </p:nvSpPr>
        <p:spPr>
          <a:xfrm>
            <a:off x="4819840" y="16875200"/>
            <a:ext cx="19401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3000" b="1" i="0" u="none" strike="noStrike" cap="none">
                <a:solidFill>
                  <a:srgbClr val="B60608"/>
                </a:solidFill>
                <a:latin typeface="Calibri"/>
                <a:ea typeface="Calibri"/>
                <a:cs typeface="Calibri"/>
                <a:sym typeface="Calibri"/>
              </a:rPr>
              <a:t>141</a:t>
            </a:r>
            <a:r>
              <a:rPr lang="en-US" sz="3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Artists</a:t>
            </a:r>
            <a:endParaRPr sz="2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1" name="Google Shape;101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826004" y="16422475"/>
            <a:ext cx="900849" cy="9109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64891" y="17573951"/>
            <a:ext cx="983834" cy="6995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217525" y="16674728"/>
            <a:ext cx="900848" cy="9109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092966" y="17344457"/>
            <a:ext cx="1390518" cy="1406148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"/>
          <p:cNvSpPr txBox="1"/>
          <p:nvPr/>
        </p:nvSpPr>
        <p:spPr>
          <a:xfrm>
            <a:off x="23552943" y="2553444"/>
            <a:ext cx="66297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-US" sz="56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Success Prediction</a:t>
            </a:r>
            <a:endParaRPr sz="5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1"/>
          <p:cNvSpPr txBox="1"/>
          <p:nvPr/>
        </p:nvSpPr>
        <p:spPr>
          <a:xfrm>
            <a:off x="22820747" y="17037264"/>
            <a:ext cx="5824806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-US" sz="50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Future Work</a:t>
            </a:r>
            <a:endParaRPr sz="50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1"/>
          <p:cNvSpPr txBox="1"/>
          <p:nvPr/>
        </p:nvSpPr>
        <p:spPr>
          <a:xfrm>
            <a:off x="22951027" y="11155144"/>
            <a:ext cx="61716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-US" sz="56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Sentiment Analysis</a:t>
            </a:r>
            <a:endParaRPr sz="5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0" name="Google Shape;110;p1"/>
          <p:cNvCxnSpPr>
            <a:cxnSpLocks/>
          </p:cNvCxnSpPr>
          <p:nvPr/>
        </p:nvCxnSpPr>
        <p:spPr>
          <a:xfrm>
            <a:off x="20104492" y="3082302"/>
            <a:ext cx="0" cy="17875746"/>
          </a:xfrm>
          <a:prstGeom prst="straightConnector1">
            <a:avLst/>
          </a:prstGeom>
          <a:noFill/>
          <a:ln w="38100" cap="flat" cmpd="sng">
            <a:solidFill>
              <a:srgbClr val="F7E9E3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11" name="Google Shape;111;p1"/>
          <p:cNvCxnSpPr/>
          <p:nvPr/>
        </p:nvCxnSpPr>
        <p:spPr>
          <a:xfrm rot="10800000">
            <a:off x="1343869" y="8183950"/>
            <a:ext cx="4983000" cy="34200"/>
          </a:xfrm>
          <a:prstGeom prst="straightConnector1">
            <a:avLst/>
          </a:prstGeom>
          <a:noFill/>
          <a:ln w="38100" cap="flat" cmpd="sng">
            <a:solidFill>
              <a:srgbClr val="F7E9E3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12" name="Google Shape;112;p1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8528334" y="886024"/>
            <a:ext cx="3375299" cy="1136323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"/>
          <p:cNvSpPr txBox="1"/>
          <p:nvPr/>
        </p:nvSpPr>
        <p:spPr>
          <a:xfrm>
            <a:off x="7896307" y="12064199"/>
            <a:ext cx="77172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 b="1">
                <a:latin typeface="Calibri"/>
                <a:ea typeface="Calibri"/>
                <a:cs typeface="Calibri"/>
                <a:sym typeface="Calibri"/>
              </a:rPr>
              <a:t>1. </a:t>
            </a:r>
            <a:r>
              <a:rPr lang="en-US" sz="30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Dimensionality Reduction </a:t>
            </a:r>
            <a:endParaRPr sz="140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1"/>
          <p:cNvSpPr/>
          <p:nvPr/>
        </p:nvSpPr>
        <p:spPr>
          <a:xfrm>
            <a:off x="7896323" y="14228675"/>
            <a:ext cx="5686200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2. G</a:t>
            </a:r>
            <a:r>
              <a:rPr lang="en-US" sz="3000" b="1" dirty="0">
                <a:latin typeface="Calibri"/>
                <a:ea typeface="Calibri"/>
                <a:cs typeface="Calibri"/>
                <a:sym typeface="Calibri"/>
              </a:rPr>
              <a:t>aussian Mixture</a:t>
            </a:r>
            <a:r>
              <a:rPr lang="en-US" sz="30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Modeling</a:t>
            </a: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1800" dirty="0">
                <a:latin typeface="Calibri"/>
                <a:ea typeface="Calibri"/>
                <a:cs typeface="Calibri"/>
                <a:sym typeface="Calibri"/>
              </a:rPr>
              <a:t>	           Number of Clusters = 6</a:t>
            </a:r>
            <a:endParaRPr sz="180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6" name="Google Shape;116;p1"/>
          <p:cNvCxnSpPr/>
          <p:nvPr/>
        </p:nvCxnSpPr>
        <p:spPr>
          <a:xfrm>
            <a:off x="10635112" y="13379752"/>
            <a:ext cx="676800" cy="6000"/>
          </a:xfrm>
          <a:prstGeom prst="straightConnector1">
            <a:avLst/>
          </a:prstGeom>
          <a:noFill/>
          <a:ln w="57150" cap="flat" cmpd="sng">
            <a:solidFill>
              <a:srgbClr val="B60608"/>
            </a:solidFill>
            <a:prstDash val="solid"/>
            <a:round/>
            <a:headEnd type="none" w="sm" len="sm"/>
            <a:tailEnd type="stealth" w="med" len="med"/>
          </a:ln>
        </p:spPr>
      </p:cxnSp>
      <p:grpSp>
        <p:nvGrpSpPr>
          <p:cNvPr id="117" name="Google Shape;117;p1"/>
          <p:cNvGrpSpPr/>
          <p:nvPr/>
        </p:nvGrpSpPr>
        <p:grpSpPr>
          <a:xfrm>
            <a:off x="8621512" y="12845602"/>
            <a:ext cx="1785000" cy="1068300"/>
            <a:chOff x="10898368" y="5331917"/>
            <a:chExt cx="1785000" cy="1068300"/>
          </a:xfrm>
        </p:grpSpPr>
        <p:sp>
          <p:nvSpPr>
            <p:cNvPr id="118" name="Google Shape;118;p1"/>
            <p:cNvSpPr/>
            <p:nvPr/>
          </p:nvSpPr>
          <p:spPr>
            <a:xfrm>
              <a:off x="10998770" y="5412354"/>
              <a:ext cx="1567151" cy="83095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-US" sz="2400" i="0" u="none" strike="noStrike" cap="none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27 Features</a:t>
              </a:r>
              <a:endParaRPr sz="140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Google Shape;119;p1"/>
            <p:cNvSpPr/>
            <p:nvPr/>
          </p:nvSpPr>
          <p:spPr>
            <a:xfrm>
              <a:off x="10898368" y="5331917"/>
              <a:ext cx="1785000" cy="1068300"/>
            </a:xfrm>
            <a:prstGeom prst="ellipse">
              <a:avLst/>
            </a:prstGeom>
            <a:noFill/>
            <a:ln w="25400" cap="flat" cmpd="sng">
              <a:solidFill>
                <a:srgbClr val="F1DAD4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968621C3-4B09-47F7-A471-DD19B8662BAD}"/>
              </a:ext>
            </a:extLst>
          </p:cNvPr>
          <p:cNvGrpSpPr/>
          <p:nvPr/>
        </p:nvGrpSpPr>
        <p:grpSpPr>
          <a:xfrm>
            <a:off x="17093838" y="12845602"/>
            <a:ext cx="1667400" cy="1066121"/>
            <a:chOff x="17093838" y="12845602"/>
            <a:chExt cx="1667400" cy="1066121"/>
          </a:xfrm>
        </p:grpSpPr>
        <p:sp>
          <p:nvSpPr>
            <p:cNvPr id="121" name="Google Shape;121;p1"/>
            <p:cNvSpPr/>
            <p:nvPr/>
          </p:nvSpPr>
          <p:spPr>
            <a:xfrm>
              <a:off x="17184532" y="13080726"/>
              <a:ext cx="1534799" cy="8309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-US" sz="2400" i="0" u="none" strike="noStrike" cap="none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3 Features</a:t>
              </a:r>
              <a:endParaRPr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" name="Google Shape;122;p1"/>
            <p:cNvSpPr/>
            <p:nvPr/>
          </p:nvSpPr>
          <p:spPr>
            <a:xfrm>
              <a:off x="17093838" y="12845602"/>
              <a:ext cx="1667400" cy="1015800"/>
            </a:xfrm>
            <a:prstGeom prst="ellipse">
              <a:avLst/>
            </a:prstGeom>
            <a:noFill/>
            <a:ln w="25400" cap="flat" cmpd="sng">
              <a:solidFill>
                <a:srgbClr val="F1DAD4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3" name="Google Shape;123;p1"/>
          <p:cNvSpPr txBox="1"/>
          <p:nvPr/>
        </p:nvSpPr>
        <p:spPr>
          <a:xfrm>
            <a:off x="1025169" y="4203725"/>
            <a:ext cx="6057000" cy="349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n-US" sz="2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Social media music promotion is a necessity in today’s world.  Artists are building their own personal brand by engaging with their fans online. </a:t>
            </a:r>
            <a:endParaRPr sz="26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endParaRPr sz="26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n-US" sz="2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Sony aims to better understand how to promote content on social media and support artist development. </a:t>
            </a:r>
            <a:endParaRPr sz="26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4" name="Google Shape;124;p1"/>
          <p:cNvGrpSpPr/>
          <p:nvPr/>
        </p:nvGrpSpPr>
        <p:grpSpPr>
          <a:xfrm>
            <a:off x="11523904" y="12845602"/>
            <a:ext cx="1667487" cy="1015660"/>
            <a:chOff x="14124681" y="5316643"/>
            <a:chExt cx="1667487" cy="1015660"/>
          </a:xfrm>
        </p:grpSpPr>
        <p:sp>
          <p:nvSpPr>
            <p:cNvPr id="125" name="Google Shape;125;p1"/>
            <p:cNvSpPr/>
            <p:nvPr/>
          </p:nvSpPr>
          <p:spPr>
            <a:xfrm>
              <a:off x="14304780" y="5515888"/>
              <a:ext cx="1307291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en-US" sz="2800" i="0" u="none" strike="noStrike" cap="none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PCA</a:t>
              </a:r>
              <a:endParaRPr sz="140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Google Shape;126;p1"/>
            <p:cNvSpPr/>
            <p:nvPr/>
          </p:nvSpPr>
          <p:spPr>
            <a:xfrm>
              <a:off x="14124681" y="5316643"/>
              <a:ext cx="1667487" cy="1015660"/>
            </a:xfrm>
            <a:prstGeom prst="ellipse">
              <a:avLst/>
            </a:prstGeom>
            <a:noFill/>
            <a:ln w="25400" cap="flat" cmpd="sng">
              <a:solidFill>
                <a:srgbClr val="F1DAD4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7" name="Google Shape;127;p1"/>
          <p:cNvGrpSpPr/>
          <p:nvPr/>
        </p:nvGrpSpPr>
        <p:grpSpPr>
          <a:xfrm>
            <a:off x="14308871" y="12845602"/>
            <a:ext cx="1667487" cy="1015660"/>
            <a:chOff x="16686889" y="5294909"/>
            <a:chExt cx="1667487" cy="1015660"/>
          </a:xfrm>
        </p:grpSpPr>
        <p:sp>
          <p:nvSpPr>
            <p:cNvPr id="128" name="Google Shape;128;p1"/>
            <p:cNvSpPr/>
            <p:nvPr/>
          </p:nvSpPr>
          <p:spPr>
            <a:xfrm>
              <a:off x="16866988" y="5559331"/>
              <a:ext cx="1307291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en-US" sz="2800" i="0" u="none" strike="noStrike" cap="none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t-SNE</a:t>
              </a:r>
              <a:endParaRPr sz="140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" name="Google Shape;129;p1"/>
            <p:cNvSpPr/>
            <p:nvPr/>
          </p:nvSpPr>
          <p:spPr>
            <a:xfrm>
              <a:off x="16686889" y="5294909"/>
              <a:ext cx="1667487" cy="1015660"/>
            </a:xfrm>
            <a:prstGeom prst="ellipse">
              <a:avLst/>
            </a:prstGeom>
            <a:noFill/>
            <a:ln w="25400" cap="flat" cmpd="sng">
              <a:solidFill>
                <a:srgbClr val="F1DAD4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0" name="Google Shape;130;p1"/>
          <p:cNvGrpSpPr/>
          <p:nvPr/>
        </p:nvGrpSpPr>
        <p:grpSpPr>
          <a:xfrm>
            <a:off x="7611148" y="15313572"/>
            <a:ext cx="5343469" cy="5007113"/>
            <a:chOff x="8534828" y="14606550"/>
            <a:chExt cx="5224865" cy="5310897"/>
          </a:xfrm>
        </p:grpSpPr>
        <p:pic>
          <p:nvPicPr>
            <p:cNvPr id="131" name="Google Shape;131;p1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8534828" y="14828488"/>
              <a:ext cx="5224865" cy="508895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2" name="Google Shape;132;p1"/>
            <p:cNvSpPr txBox="1"/>
            <p:nvPr/>
          </p:nvSpPr>
          <p:spPr>
            <a:xfrm>
              <a:off x="8991600" y="14606550"/>
              <a:ext cx="1639500" cy="307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3D Plot</a:t>
              </a:r>
              <a:endParaRPr/>
            </a:p>
          </p:txBody>
        </p:sp>
        <p:sp>
          <p:nvSpPr>
            <p:cNvPr id="133" name="Google Shape;133;p1"/>
            <p:cNvSpPr/>
            <p:nvPr/>
          </p:nvSpPr>
          <p:spPr>
            <a:xfrm>
              <a:off x="12082613" y="14608039"/>
              <a:ext cx="957300" cy="307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2D Plot (1)</a:t>
              </a:r>
              <a:endParaRPr/>
            </a:p>
          </p:txBody>
        </p:sp>
        <p:sp>
          <p:nvSpPr>
            <p:cNvPr id="134" name="Google Shape;134;p1"/>
            <p:cNvSpPr/>
            <p:nvPr/>
          </p:nvSpPr>
          <p:spPr>
            <a:xfrm>
              <a:off x="9338754" y="17275598"/>
              <a:ext cx="957300" cy="307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2D Plot (2)</a:t>
              </a:r>
              <a:endParaRPr/>
            </a:p>
          </p:txBody>
        </p:sp>
        <p:sp>
          <p:nvSpPr>
            <p:cNvPr id="135" name="Google Shape;135;p1"/>
            <p:cNvSpPr/>
            <p:nvPr/>
          </p:nvSpPr>
          <p:spPr>
            <a:xfrm>
              <a:off x="12076225" y="17275598"/>
              <a:ext cx="957300" cy="307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2D Plot (3)</a:t>
              </a:r>
              <a:endParaRPr/>
            </a:p>
          </p:txBody>
        </p:sp>
      </p:grpSp>
      <p:cxnSp>
        <p:nvCxnSpPr>
          <p:cNvPr id="136" name="Google Shape;136;p1"/>
          <p:cNvCxnSpPr/>
          <p:nvPr/>
        </p:nvCxnSpPr>
        <p:spPr>
          <a:xfrm flipH="1">
            <a:off x="8463544" y="10499400"/>
            <a:ext cx="10258200" cy="8400"/>
          </a:xfrm>
          <a:prstGeom prst="straightConnector1">
            <a:avLst/>
          </a:prstGeom>
          <a:noFill/>
          <a:ln w="38100" cap="flat" cmpd="sng">
            <a:solidFill>
              <a:srgbClr val="F7E9E3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37" name="Google Shape;137;p1"/>
          <p:cNvSpPr txBox="1"/>
          <p:nvPr/>
        </p:nvSpPr>
        <p:spPr>
          <a:xfrm>
            <a:off x="5060392" y="16193875"/>
            <a:ext cx="14529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3000" b="1">
                <a:solidFill>
                  <a:srgbClr val="B60608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r>
              <a:rPr lang="en-US" sz="3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Genres</a:t>
            </a:r>
            <a:endParaRPr sz="2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1"/>
          <p:cNvSpPr txBox="1"/>
          <p:nvPr/>
        </p:nvSpPr>
        <p:spPr>
          <a:xfrm>
            <a:off x="4654690" y="17617450"/>
            <a:ext cx="24228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3000" b="1" i="0" u="none" strike="noStrike" cap="none" dirty="0">
                <a:solidFill>
                  <a:srgbClr val="B60608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r>
              <a:rPr lang="en-US" sz="3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Sources</a:t>
            </a:r>
            <a:endParaRPr sz="2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1"/>
          <p:cNvSpPr txBox="1"/>
          <p:nvPr/>
        </p:nvSpPr>
        <p:spPr>
          <a:xfrm>
            <a:off x="4531090" y="18379450"/>
            <a:ext cx="26700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3000" b="1" dirty="0">
                <a:solidFill>
                  <a:srgbClr val="B60608"/>
                </a:solidFill>
                <a:latin typeface="Calibri"/>
                <a:ea typeface="Calibri"/>
                <a:cs typeface="Calibri"/>
                <a:sym typeface="Calibri"/>
              </a:rPr>
              <a:t>13</a:t>
            </a:r>
            <a:r>
              <a:rPr lang="en-US" sz="3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Core Features</a:t>
            </a:r>
            <a:endParaRPr sz="2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1"/>
          <p:cNvSpPr txBox="1"/>
          <p:nvPr/>
        </p:nvSpPr>
        <p:spPr>
          <a:xfrm>
            <a:off x="4494514" y="19141450"/>
            <a:ext cx="26700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3000" b="1" dirty="0">
                <a:solidFill>
                  <a:srgbClr val="B60608"/>
                </a:solidFill>
                <a:latin typeface="Calibri"/>
                <a:ea typeface="Calibri"/>
                <a:cs typeface="Calibri"/>
                <a:sym typeface="Calibri"/>
              </a:rPr>
              <a:t>1M</a:t>
            </a:r>
            <a:r>
              <a:rPr lang="en-US" sz="3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Observations</a:t>
            </a:r>
            <a:endParaRPr sz="2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1" name="Google Shape;141;p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655655" y="18588344"/>
            <a:ext cx="1097934" cy="11102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185087" y="18061274"/>
            <a:ext cx="1146607" cy="111025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3" name="Google Shape;143;p1"/>
          <p:cNvCxnSpPr/>
          <p:nvPr/>
        </p:nvCxnSpPr>
        <p:spPr>
          <a:xfrm rot="10800000">
            <a:off x="1616894" y="14319013"/>
            <a:ext cx="4983000" cy="34200"/>
          </a:xfrm>
          <a:prstGeom prst="straightConnector1">
            <a:avLst/>
          </a:prstGeom>
          <a:noFill/>
          <a:ln w="38100" cap="flat" cmpd="sng">
            <a:solidFill>
              <a:srgbClr val="F7E9E3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4" name="Google Shape;144;p1"/>
          <p:cNvCxnSpPr/>
          <p:nvPr/>
        </p:nvCxnSpPr>
        <p:spPr>
          <a:xfrm>
            <a:off x="13390887" y="13379490"/>
            <a:ext cx="676800" cy="6000"/>
          </a:xfrm>
          <a:prstGeom prst="straightConnector1">
            <a:avLst/>
          </a:prstGeom>
          <a:noFill/>
          <a:ln w="57150" cap="flat" cmpd="sng">
            <a:solidFill>
              <a:srgbClr val="B60608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145" name="Google Shape;145;p1"/>
          <p:cNvCxnSpPr/>
          <p:nvPr/>
        </p:nvCxnSpPr>
        <p:spPr>
          <a:xfrm>
            <a:off x="16180949" y="13330302"/>
            <a:ext cx="676800" cy="9000"/>
          </a:xfrm>
          <a:prstGeom prst="straightConnector1">
            <a:avLst/>
          </a:prstGeom>
          <a:noFill/>
          <a:ln w="57150" cap="flat" cmpd="sng">
            <a:solidFill>
              <a:srgbClr val="B60608"/>
            </a:solidFill>
            <a:prstDash val="solid"/>
            <a:round/>
            <a:headEnd type="none" w="sm" len="sm"/>
            <a:tailEnd type="stealth" w="med" len="med"/>
          </a:ln>
        </p:spPr>
      </p:cxnSp>
      <p:grpSp>
        <p:nvGrpSpPr>
          <p:cNvPr id="146" name="Google Shape;146;p1"/>
          <p:cNvGrpSpPr/>
          <p:nvPr/>
        </p:nvGrpSpPr>
        <p:grpSpPr>
          <a:xfrm>
            <a:off x="13337293" y="17487050"/>
            <a:ext cx="5396100" cy="2994900"/>
            <a:chOff x="14202925" y="17334650"/>
            <a:chExt cx="5396100" cy="2994900"/>
          </a:xfrm>
        </p:grpSpPr>
        <p:sp>
          <p:nvSpPr>
            <p:cNvPr id="147" name="Google Shape;147;p1"/>
            <p:cNvSpPr/>
            <p:nvPr/>
          </p:nvSpPr>
          <p:spPr>
            <a:xfrm>
              <a:off x="14237875" y="17771525"/>
              <a:ext cx="5285100" cy="2507100"/>
            </a:xfrm>
            <a:prstGeom prst="ellipse">
              <a:avLst/>
            </a:prstGeom>
            <a:solidFill>
              <a:srgbClr val="FFFAE0"/>
            </a:solidFill>
            <a:ln w="9525" cap="flat" cmpd="sng">
              <a:solidFill>
                <a:srgbClr val="FFD9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8" name="Google Shape;148;p1"/>
            <p:cNvSpPr txBox="1"/>
            <p:nvPr/>
          </p:nvSpPr>
          <p:spPr>
            <a:xfrm>
              <a:off x="14202925" y="17334650"/>
              <a:ext cx="5396100" cy="299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 b="1">
                  <a:solidFill>
                    <a:schemeClr val="dk1"/>
                  </a:solidFill>
                </a:rPr>
                <a:t>Cluster 4</a:t>
              </a:r>
              <a:endParaRPr sz="2200" b="1">
                <a:solidFill>
                  <a:schemeClr val="dk1"/>
                </a:solidFill>
              </a:endParaRPr>
            </a:p>
            <a:p>
              <a:pPr marL="0" lvl="0" indent="0" algn="ctr" rtl="0">
                <a:spcBef>
                  <a:spcPts val="100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</a:rPr>
                <a:t>- Low Post Frequency</a:t>
              </a:r>
              <a:endParaRPr sz="1800">
                <a:solidFill>
                  <a:schemeClr val="dk1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</a:rPr>
                <a:t>- Early Morning Posts</a:t>
              </a:r>
              <a:endParaRPr sz="1800">
                <a:solidFill>
                  <a:schemeClr val="dk1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800">
                  <a:solidFill>
                    <a:schemeClr val="dk1"/>
                  </a:solidFill>
                </a:rPr>
                <a:t>- High Instagram Engagement</a:t>
              </a:r>
              <a:endParaRPr sz="1800">
                <a:solidFill>
                  <a:schemeClr val="dk1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</a:rPr>
                <a:t>- Frequent Twitter Posts</a:t>
              </a:r>
              <a:endParaRPr sz="1800">
                <a:solidFill>
                  <a:schemeClr val="dk1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800">
                  <a:solidFill>
                    <a:schemeClr val="dk1"/>
                  </a:solidFill>
                </a:rPr>
                <a:t>-Would benefit from more Instagram posts</a:t>
              </a:r>
              <a:endParaRPr sz="1800">
                <a:solidFill>
                  <a:schemeClr val="dk1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800">
                  <a:solidFill>
                    <a:schemeClr val="dk1"/>
                  </a:solidFill>
                </a:rPr>
                <a:t>- Would benefit from more photo posts</a:t>
              </a:r>
              <a:endParaRPr sz="1800">
                <a:solidFill>
                  <a:schemeClr val="dk1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</a:rPr>
                <a:t>- Would benefit from </a:t>
              </a:r>
              <a:endParaRPr sz="1800">
                <a:solidFill>
                  <a:schemeClr val="dk1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</a:rPr>
                <a:t>lower-frequency posts</a:t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9" name="Google Shape;149;p1"/>
          <p:cNvGrpSpPr/>
          <p:nvPr/>
        </p:nvGrpSpPr>
        <p:grpSpPr>
          <a:xfrm>
            <a:off x="13149841" y="14548350"/>
            <a:ext cx="3475200" cy="2409300"/>
            <a:chOff x="14317225" y="14243550"/>
            <a:chExt cx="3475200" cy="2409300"/>
          </a:xfrm>
        </p:grpSpPr>
        <p:sp>
          <p:nvSpPr>
            <p:cNvPr id="150" name="Google Shape;150;p1"/>
            <p:cNvSpPr/>
            <p:nvPr/>
          </p:nvSpPr>
          <p:spPr>
            <a:xfrm>
              <a:off x="14390275" y="14700750"/>
              <a:ext cx="3375300" cy="1938900"/>
            </a:xfrm>
            <a:prstGeom prst="ellipse">
              <a:avLst/>
            </a:prstGeom>
            <a:solidFill>
              <a:srgbClr val="E9F5E5"/>
            </a:solidFill>
            <a:ln w="28575" cap="flat" cmpd="sng">
              <a:solidFill>
                <a:srgbClr val="93C47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1" name="Google Shape;151;p1"/>
            <p:cNvSpPr txBox="1"/>
            <p:nvPr/>
          </p:nvSpPr>
          <p:spPr>
            <a:xfrm>
              <a:off x="14317225" y="14243550"/>
              <a:ext cx="3475200" cy="240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 b="1" dirty="0">
                  <a:solidFill>
                    <a:schemeClr val="dk1"/>
                  </a:solidFill>
                </a:rPr>
                <a:t>Cluster 3</a:t>
              </a:r>
              <a:endParaRPr sz="2200" b="1" dirty="0">
                <a:solidFill>
                  <a:schemeClr val="dk1"/>
                </a:solidFill>
              </a:endParaRPr>
            </a:p>
            <a:p>
              <a:pPr marL="0" lvl="0" indent="0" algn="ctr" rtl="0">
                <a:spcBef>
                  <a:spcPts val="100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dk1"/>
                  </a:solidFill>
                </a:rPr>
                <a:t>- High Rock &amp; </a:t>
              </a:r>
              <a:endParaRPr sz="1800" dirty="0">
                <a:solidFill>
                  <a:schemeClr val="dk1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dk1"/>
                  </a:solidFill>
                </a:rPr>
                <a:t>Electronic Engagement</a:t>
              </a:r>
              <a:endParaRPr sz="1800" dirty="0">
                <a:solidFill>
                  <a:schemeClr val="dk1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dk1"/>
                  </a:solidFill>
                </a:rPr>
                <a:t>- Early Morning Posts</a:t>
              </a:r>
              <a:endParaRPr sz="1800" dirty="0">
                <a:solidFill>
                  <a:schemeClr val="dk1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dk1"/>
                  </a:solidFill>
                </a:rPr>
                <a:t>- Close to Release-Date Posts</a:t>
              </a:r>
              <a:endParaRPr sz="1800" dirty="0">
                <a:solidFill>
                  <a:schemeClr val="dk1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dk1"/>
                  </a:solidFill>
                </a:rPr>
                <a:t>- Would benefit from </a:t>
              </a:r>
              <a:endParaRPr sz="1800" dirty="0">
                <a:solidFill>
                  <a:schemeClr val="dk1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dk1"/>
                  </a:solidFill>
                </a:rPr>
                <a:t>more photo posts</a:t>
              </a:r>
              <a:endParaRPr sz="1800" dirty="0">
                <a:solidFill>
                  <a:schemeClr val="dk1"/>
                </a:solidFill>
              </a:endParaRPr>
            </a:p>
          </p:txBody>
        </p:sp>
      </p:grpSp>
      <p:grpSp>
        <p:nvGrpSpPr>
          <p:cNvPr id="152" name="Google Shape;152;p1"/>
          <p:cNvGrpSpPr/>
          <p:nvPr/>
        </p:nvGrpSpPr>
        <p:grpSpPr>
          <a:xfrm>
            <a:off x="16734360" y="15238267"/>
            <a:ext cx="3077437" cy="2523194"/>
            <a:chOff x="17644699" y="14319763"/>
            <a:chExt cx="2892600" cy="2586300"/>
          </a:xfrm>
        </p:grpSpPr>
        <p:sp>
          <p:nvSpPr>
            <p:cNvPr id="153" name="Google Shape;153;p1"/>
            <p:cNvSpPr/>
            <p:nvPr/>
          </p:nvSpPr>
          <p:spPr>
            <a:xfrm>
              <a:off x="17743075" y="14776950"/>
              <a:ext cx="2769000" cy="2129100"/>
            </a:xfrm>
            <a:prstGeom prst="ellipse">
              <a:avLst/>
            </a:prstGeom>
            <a:solidFill>
              <a:srgbClr val="E7F0F8"/>
            </a:solidFill>
            <a:ln w="28575" cap="flat" cmpd="sng">
              <a:solidFill>
                <a:srgbClr val="9FC5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4" name="Google Shape;154;p1"/>
            <p:cNvSpPr txBox="1"/>
            <p:nvPr/>
          </p:nvSpPr>
          <p:spPr>
            <a:xfrm>
              <a:off x="17644699" y="14319763"/>
              <a:ext cx="2892600" cy="2586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 b="1" dirty="0">
                  <a:solidFill>
                    <a:schemeClr val="dk1"/>
                  </a:solidFill>
                </a:rPr>
                <a:t>Cluster 5</a:t>
              </a:r>
              <a:endParaRPr sz="2200" b="1" dirty="0">
                <a:solidFill>
                  <a:schemeClr val="dk1"/>
                </a:solidFill>
              </a:endParaRPr>
            </a:p>
            <a:p>
              <a:pPr marL="0" lvl="0" indent="0" algn="ctr" rtl="0">
                <a:spcBef>
                  <a:spcPts val="100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dk1"/>
                  </a:solidFill>
                </a:rPr>
                <a:t>- Older Artists</a:t>
              </a:r>
              <a:endParaRPr sz="1800" dirty="0">
                <a:solidFill>
                  <a:schemeClr val="dk1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dk1"/>
                  </a:solidFill>
                </a:rPr>
                <a:t>- Afternoon Posts</a:t>
              </a:r>
              <a:endParaRPr sz="1800" dirty="0">
                <a:solidFill>
                  <a:schemeClr val="dk1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dk1"/>
                  </a:solidFill>
                </a:rPr>
                <a:t>- High Facebook Engagement</a:t>
              </a:r>
              <a:endParaRPr sz="1800" dirty="0">
                <a:solidFill>
                  <a:schemeClr val="dk1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dk1"/>
                  </a:solidFill>
                </a:rPr>
                <a:t>- Would benefit  from </a:t>
              </a:r>
              <a:endParaRPr sz="1800" dirty="0">
                <a:solidFill>
                  <a:schemeClr val="dk1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dk1"/>
                  </a:solidFill>
                </a:rPr>
                <a:t>early morning posts</a:t>
              </a:r>
              <a:endParaRPr sz="1800" dirty="0">
                <a:solidFill>
                  <a:schemeClr val="dk1"/>
                </a:solidFill>
              </a:endParaRPr>
            </a:p>
          </p:txBody>
        </p:sp>
      </p:grpSp>
      <p:sp>
        <p:nvSpPr>
          <p:cNvPr id="155" name="Google Shape;155;p1"/>
          <p:cNvSpPr txBox="1"/>
          <p:nvPr/>
        </p:nvSpPr>
        <p:spPr>
          <a:xfrm>
            <a:off x="10423214" y="2583146"/>
            <a:ext cx="62322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-US" sz="56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Exploratory Analysis</a:t>
            </a:r>
            <a:endParaRPr sz="5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1"/>
          <p:cNvSpPr txBox="1"/>
          <p:nvPr/>
        </p:nvSpPr>
        <p:spPr>
          <a:xfrm>
            <a:off x="7785719" y="7273438"/>
            <a:ext cx="82209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latin typeface="Calibri"/>
                <a:ea typeface="Calibri"/>
                <a:cs typeface="Calibri"/>
                <a:sym typeface="Calibri"/>
              </a:rPr>
              <a:t>For a better understanding, we took </a:t>
            </a:r>
            <a:r>
              <a:rPr lang="en-US" sz="3000" b="1">
                <a:solidFill>
                  <a:srgbClr val="B60608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lang="en-US" sz="2600" b="1">
                <a:solidFill>
                  <a:srgbClr val="B60608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800" b="1">
                <a:latin typeface="Calibri"/>
                <a:ea typeface="Calibri"/>
                <a:cs typeface="Calibri"/>
                <a:sym typeface="Calibri"/>
              </a:rPr>
              <a:t>approaches:</a:t>
            </a:r>
            <a:endParaRPr sz="28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1"/>
          <p:cNvSpPr txBox="1"/>
          <p:nvPr/>
        </p:nvSpPr>
        <p:spPr>
          <a:xfrm>
            <a:off x="7785719" y="5168775"/>
            <a:ext cx="4845900" cy="15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Difficult to visually discern relationship between social media activity and engagement</a:t>
            </a:r>
            <a:endParaRPr sz="2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p1"/>
          <p:cNvSpPr txBox="1"/>
          <p:nvPr/>
        </p:nvSpPr>
        <p:spPr>
          <a:xfrm>
            <a:off x="8319119" y="8233169"/>
            <a:ext cx="2955300" cy="11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Social Engagement Success Prediction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1"/>
          <p:cNvSpPr txBox="1"/>
          <p:nvPr/>
        </p:nvSpPr>
        <p:spPr>
          <a:xfrm>
            <a:off x="15880594" y="8274269"/>
            <a:ext cx="3077400" cy="10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Social Media Sentiment Analysis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63" name="Google Shape;163;p1"/>
          <p:cNvCxnSpPr/>
          <p:nvPr/>
        </p:nvCxnSpPr>
        <p:spPr>
          <a:xfrm>
            <a:off x="8032693" y="9644400"/>
            <a:ext cx="11073300" cy="27600"/>
          </a:xfrm>
          <a:prstGeom prst="straightConnector1">
            <a:avLst/>
          </a:prstGeom>
          <a:noFill/>
          <a:ln w="38100" cap="flat" cmpd="sng">
            <a:solidFill>
              <a:srgbClr val="6683B7"/>
            </a:solidFill>
            <a:prstDash val="dot"/>
            <a:round/>
            <a:headEnd type="triangle" w="med" len="med"/>
            <a:tailEnd type="triangle" w="med" len="med"/>
          </a:ln>
        </p:spPr>
      </p:cxnSp>
      <p:sp>
        <p:nvSpPr>
          <p:cNvPr id="164" name="Google Shape;164;p1"/>
          <p:cNvSpPr txBox="1"/>
          <p:nvPr/>
        </p:nvSpPr>
        <p:spPr>
          <a:xfrm>
            <a:off x="17275919" y="9618850"/>
            <a:ext cx="15597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i="1">
                <a:solidFill>
                  <a:srgbClr val="6683B7"/>
                </a:solidFill>
                <a:latin typeface="Calibri"/>
                <a:ea typeface="Calibri"/>
                <a:cs typeface="Calibri"/>
                <a:sym typeface="Calibri"/>
              </a:rPr>
              <a:t>Qualitative</a:t>
            </a:r>
            <a:endParaRPr sz="2300" i="1">
              <a:solidFill>
                <a:srgbClr val="6683B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1"/>
          <p:cNvSpPr txBox="1"/>
          <p:nvPr/>
        </p:nvSpPr>
        <p:spPr>
          <a:xfrm>
            <a:off x="8319119" y="9577925"/>
            <a:ext cx="1785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i="1">
                <a:solidFill>
                  <a:srgbClr val="6683B7"/>
                </a:solidFill>
                <a:latin typeface="Calibri"/>
                <a:ea typeface="Calibri"/>
                <a:cs typeface="Calibri"/>
                <a:sym typeface="Calibri"/>
              </a:rPr>
              <a:t>Quantitative</a:t>
            </a:r>
            <a:endParaRPr sz="2300" i="1">
              <a:solidFill>
                <a:srgbClr val="6683B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1"/>
          <p:cNvSpPr/>
          <p:nvPr/>
        </p:nvSpPr>
        <p:spPr>
          <a:xfrm>
            <a:off x="8311194" y="8280569"/>
            <a:ext cx="2955300" cy="1015500"/>
          </a:xfrm>
          <a:prstGeom prst="bracketPair">
            <a:avLst/>
          </a:prstGeom>
          <a:noFill/>
          <a:ln w="9525" cap="flat" cmpd="sng">
            <a:solidFill>
              <a:srgbClr val="6683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1"/>
          <p:cNvSpPr/>
          <p:nvPr/>
        </p:nvSpPr>
        <p:spPr>
          <a:xfrm>
            <a:off x="12137957" y="8280569"/>
            <a:ext cx="2955300" cy="1015500"/>
          </a:xfrm>
          <a:prstGeom prst="bracketPair">
            <a:avLst/>
          </a:prstGeom>
          <a:noFill/>
          <a:ln w="9525" cap="flat" cmpd="sng">
            <a:solidFill>
              <a:srgbClr val="6683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1"/>
          <p:cNvSpPr/>
          <p:nvPr/>
        </p:nvSpPr>
        <p:spPr>
          <a:xfrm>
            <a:off x="15941632" y="8280569"/>
            <a:ext cx="2955300" cy="1015500"/>
          </a:xfrm>
          <a:prstGeom prst="bracketPair">
            <a:avLst/>
          </a:prstGeom>
          <a:noFill/>
          <a:ln w="9525" cap="flat" cmpd="sng">
            <a:solidFill>
              <a:srgbClr val="6683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1"/>
          <p:cNvSpPr txBox="1"/>
          <p:nvPr/>
        </p:nvSpPr>
        <p:spPr>
          <a:xfrm>
            <a:off x="20547915" y="4326102"/>
            <a:ext cx="3742876" cy="13181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dirty="0">
                <a:latin typeface="Calibri"/>
                <a:ea typeface="Calibri"/>
                <a:cs typeface="Calibri"/>
                <a:sym typeface="Calibri"/>
              </a:rPr>
              <a:t>Linear regression and feature selection for each social media</a:t>
            </a:r>
            <a:endParaRPr sz="26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Google Shape;172;p1"/>
          <p:cNvSpPr txBox="1"/>
          <p:nvPr/>
        </p:nvSpPr>
        <p:spPr>
          <a:xfrm>
            <a:off x="20547915" y="5913021"/>
            <a:ext cx="3742876" cy="10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dirty="0">
                <a:latin typeface="Calibri"/>
                <a:ea typeface="Calibri"/>
                <a:cs typeface="Calibri"/>
                <a:sym typeface="Calibri"/>
              </a:rPr>
              <a:t>Model selection with cross validation</a:t>
            </a:r>
            <a:endParaRPr sz="26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p1"/>
          <p:cNvSpPr txBox="1"/>
          <p:nvPr/>
        </p:nvSpPr>
        <p:spPr>
          <a:xfrm>
            <a:off x="20547915" y="7238092"/>
            <a:ext cx="3742876" cy="10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dirty="0">
                <a:latin typeface="Calibri"/>
                <a:ea typeface="Calibri"/>
                <a:cs typeface="Calibri"/>
                <a:sym typeface="Calibri"/>
              </a:rPr>
              <a:t>Best model to predict social engagement scores</a:t>
            </a:r>
            <a:endParaRPr sz="26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6" name="Google Shape;176;p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7010248" y="3692812"/>
            <a:ext cx="417700" cy="389369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1"/>
          <p:cNvSpPr txBox="1"/>
          <p:nvPr/>
        </p:nvSpPr>
        <p:spPr>
          <a:xfrm>
            <a:off x="25126884" y="4371054"/>
            <a:ext cx="6776747" cy="1254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dirty="0">
                <a:latin typeface="Calibri"/>
                <a:ea typeface="Calibri"/>
                <a:cs typeface="Calibri"/>
                <a:sym typeface="Calibri"/>
              </a:rPr>
              <a:t>A linear regression for 23 features and 214k observations with -0.85 R</a:t>
            </a:r>
            <a:r>
              <a:rPr lang="en-US" sz="2600" baseline="30000" dirty="0"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-US" sz="2600" dirty="0">
                <a:latin typeface="Calibri"/>
                <a:ea typeface="Calibri"/>
                <a:cs typeface="Calibri"/>
                <a:sym typeface="Calibri"/>
              </a:rPr>
              <a:t> score on the test set</a:t>
            </a:r>
            <a:endParaRPr sz="26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1"/>
          <p:cNvSpPr txBox="1"/>
          <p:nvPr/>
        </p:nvSpPr>
        <p:spPr>
          <a:xfrm>
            <a:off x="25126879" y="5605716"/>
            <a:ext cx="6776749" cy="10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sz="2600" dirty="0">
                <a:latin typeface="Calibri"/>
                <a:ea typeface="Calibri"/>
                <a:cs typeface="Calibri"/>
                <a:sym typeface="Calibri"/>
              </a:rPr>
              <a:t>Cross validation with multiple models: Lasso, Ridge, Random Forest, </a:t>
            </a:r>
            <a:r>
              <a:rPr lang="en-US" sz="2600" dirty="0" err="1">
                <a:latin typeface="Calibri"/>
                <a:ea typeface="Calibri"/>
                <a:cs typeface="Calibri"/>
                <a:sym typeface="Calibri"/>
              </a:rPr>
              <a:t>XGBoost</a:t>
            </a:r>
            <a:r>
              <a:rPr lang="en-US" sz="2600" dirty="0"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2600" dirty="0" err="1">
                <a:latin typeface="Calibri"/>
                <a:ea typeface="Calibri"/>
                <a:cs typeface="Calibri"/>
                <a:sym typeface="Calibri"/>
              </a:rPr>
              <a:t>etc</a:t>
            </a:r>
            <a:endParaRPr sz="26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p1"/>
          <p:cNvSpPr txBox="1"/>
          <p:nvPr/>
        </p:nvSpPr>
        <p:spPr>
          <a:xfrm>
            <a:off x="25126884" y="6976113"/>
            <a:ext cx="6776749" cy="10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dirty="0"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US" sz="2600" dirty="0" err="1">
                <a:latin typeface="Calibri"/>
                <a:ea typeface="Calibri"/>
                <a:cs typeface="Calibri"/>
                <a:sym typeface="Calibri"/>
              </a:rPr>
              <a:t>XGBoost</a:t>
            </a:r>
            <a:r>
              <a:rPr lang="en-US" sz="2600" dirty="0">
                <a:latin typeface="Calibri"/>
                <a:ea typeface="Calibri"/>
                <a:cs typeface="Calibri"/>
                <a:sym typeface="Calibri"/>
              </a:rPr>
              <a:t> Regression with 300 estimators and 9 max depth results in 0.58 R</a:t>
            </a:r>
            <a:r>
              <a:rPr lang="en-US" sz="2600" baseline="30000" dirty="0"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-US" sz="2600" dirty="0">
                <a:latin typeface="Calibri"/>
                <a:ea typeface="Calibri"/>
                <a:cs typeface="Calibri"/>
                <a:sym typeface="Calibri"/>
              </a:rPr>
              <a:t> Score on the test set</a:t>
            </a:r>
            <a:endParaRPr sz="26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1"/>
          <p:cNvSpPr/>
          <p:nvPr/>
        </p:nvSpPr>
        <p:spPr>
          <a:xfrm>
            <a:off x="20549210" y="4152433"/>
            <a:ext cx="3735438" cy="4142799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5A281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1"/>
          <p:cNvSpPr txBox="1"/>
          <p:nvPr/>
        </p:nvSpPr>
        <p:spPr>
          <a:xfrm>
            <a:off x="20597670" y="3581445"/>
            <a:ext cx="3742869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 dirty="0">
                <a:latin typeface="Calibri"/>
                <a:ea typeface="Calibri"/>
                <a:cs typeface="Calibri"/>
                <a:sym typeface="Calibri"/>
              </a:rPr>
              <a:t>Method</a:t>
            </a:r>
            <a:endParaRPr sz="26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p1"/>
          <p:cNvSpPr txBox="1"/>
          <p:nvPr/>
        </p:nvSpPr>
        <p:spPr>
          <a:xfrm>
            <a:off x="27256498" y="3581445"/>
            <a:ext cx="3435026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 dirty="0">
                <a:latin typeface="Calibri"/>
                <a:ea typeface="Calibri"/>
                <a:cs typeface="Calibri"/>
                <a:sym typeface="Calibri"/>
              </a:rPr>
              <a:t>Example: Instagram</a:t>
            </a:r>
            <a:endParaRPr sz="26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1"/>
          <p:cNvSpPr txBox="1"/>
          <p:nvPr/>
        </p:nvSpPr>
        <p:spPr>
          <a:xfrm>
            <a:off x="21445556" y="17850284"/>
            <a:ext cx="9610086" cy="2901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AutoNum type="arabicPeriod"/>
            </a:pPr>
            <a:r>
              <a:rPr lang="en-US" sz="26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Beyond Social Media</a:t>
            </a:r>
            <a:br>
              <a:rPr lang="en-US" sz="26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Predict artist success on music streaming services based on social media activity across various platforms.</a:t>
            </a:r>
          </a:p>
          <a:p>
            <a:pPr marL="457200" marR="0" lvl="0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AutoNum type="arabicPeriod"/>
            </a:pPr>
            <a:endParaRPr lang="en-US" sz="2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AutoNum type="arabicPeriod"/>
            </a:pPr>
            <a:r>
              <a:rPr lang="en-US" sz="26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Searching for New Talent</a:t>
            </a:r>
            <a:br>
              <a:rPr lang="en-US" sz="26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Leverage Social Media presence to help music managers identify up-and-coming artists that will contribute to the success of Sony Music 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4" name="Google Shape;194;p1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6054006" y="12303677"/>
            <a:ext cx="1683295" cy="12456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1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26016163" y="13534906"/>
            <a:ext cx="1769249" cy="11456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1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28023280" y="12260326"/>
            <a:ext cx="3756069" cy="254924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868975E-5D45-4298-B8F2-DB575F5395A2}"/>
              </a:ext>
            </a:extLst>
          </p:cNvPr>
          <p:cNvCxnSpPr>
            <a:stCxn id="93" idx="2"/>
            <a:endCxn id="158" idx="0"/>
          </p:cNvCxnSpPr>
          <p:nvPr/>
        </p:nvCxnSpPr>
        <p:spPr>
          <a:xfrm>
            <a:off x="10205521" y="4769975"/>
            <a:ext cx="3148" cy="3988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Arrow Connector 198">
            <a:extLst>
              <a:ext uri="{FF2B5EF4-FFF2-40B4-BE49-F238E27FC236}">
                <a16:creationId xmlns:a16="http://schemas.microsoft.com/office/drawing/2014/main" id="{2A804979-B755-47BE-8F4D-E37F206D2CBE}"/>
              </a:ext>
            </a:extLst>
          </p:cNvPr>
          <p:cNvCxnSpPr>
            <a:cxnSpLocks/>
            <a:stCxn id="158" idx="2"/>
          </p:cNvCxnSpPr>
          <p:nvPr/>
        </p:nvCxnSpPr>
        <p:spPr>
          <a:xfrm flipH="1">
            <a:off x="10205520" y="6676875"/>
            <a:ext cx="3149" cy="48716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Arrow Connector 199">
            <a:extLst>
              <a:ext uri="{FF2B5EF4-FFF2-40B4-BE49-F238E27FC236}">
                <a16:creationId xmlns:a16="http://schemas.microsoft.com/office/drawing/2014/main" id="{0C10961E-771D-4373-A2CE-93958E43E5E4}"/>
              </a:ext>
            </a:extLst>
          </p:cNvPr>
          <p:cNvCxnSpPr>
            <a:cxnSpLocks/>
          </p:cNvCxnSpPr>
          <p:nvPr/>
        </p:nvCxnSpPr>
        <p:spPr>
          <a:xfrm>
            <a:off x="22419353" y="5620205"/>
            <a:ext cx="0" cy="36500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Arrow Connector 201">
            <a:extLst>
              <a:ext uri="{FF2B5EF4-FFF2-40B4-BE49-F238E27FC236}">
                <a16:creationId xmlns:a16="http://schemas.microsoft.com/office/drawing/2014/main" id="{BB680237-EBB6-42FD-8934-E58FD3BD65BB}"/>
              </a:ext>
            </a:extLst>
          </p:cNvPr>
          <p:cNvCxnSpPr>
            <a:cxnSpLocks/>
          </p:cNvCxnSpPr>
          <p:nvPr/>
        </p:nvCxnSpPr>
        <p:spPr>
          <a:xfrm>
            <a:off x="22419353" y="6880395"/>
            <a:ext cx="0" cy="35769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Arrow Connector 202">
            <a:extLst>
              <a:ext uri="{FF2B5EF4-FFF2-40B4-BE49-F238E27FC236}">
                <a16:creationId xmlns:a16="http://schemas.microsoft.com/office/drawing/2014/main" id="{D5132735-C9FD-405A-A1C9-C51CB09CA64E}"/>
              </a:ext>
            </a:extLst>
          </p:cNvPr>
          <p:cNvCxnSpPr>
            <a:cxnSpLocks/>
          </p:cNvCxnSpPr>
          <p:nvPr/>
        </p:nvCxnSpPr>
        <p:spPr>
          <a:xfrm flipH="1">
            <a:off x="28346813" y="5312900"/>
            <a:ext cx="4" cy="36500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Arrow Connector 204">
            <a:extLst>
              <a:ext uri="{FF2B5EF4-FFF2-40B4-BE49-F238E27FC236}">
                <a16:creationId xmlns:a16="http://schemas.microsoft.com/office/drawing/2014/main" id="{1A92A079-7772-479B-B7BD-0F50299535D1}"/>
              </a:ext>
            </a:extLst>
          </p:cNvPr>
          <p:cNvCxnSpPr>
            <a:cxnSpLocks/>
          </p:cNvCxnSpPr>
          <p:nvPr/>
        </p:nvCxnSpPr>
        <p:spPr>
          <a:xfrm>
            <a:off x="28370876" y="6621216"/>
            <a:ext cx="5" cy="35489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Google Shape;106;p1">
            <a:extLst>
              <a:ext uri="{FF2B5EF4-FFF2-40B4-BE49-F238E27FC236}">
                <a16:creationId xmlns:a16="http://schemas.microsoft.com/office/drawing/2014/main" id="{680525E3-33C8-4E40-901F-F98C956EF627}"/>
              </a:ext>
            </a:extLst>
          </p:cNvPr>
          <p:cNvSpPr txBox="1"/>
          <p:nvPr/>
        </p:nvSpPr>
        <p:spPr>
          <a:xfrm>
            <a:off x="10377495" y="10971750"/>
            <a:ext cx="6232199" cy="954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-US" sz="56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Activity </a:t>
            </a:r>
            <a:r>
              <a:rPr lang="en-US" sz="56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Clustering</a:t>
            </a:r>
            <a:endParaRPr sz="5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 descr="A picture containing sky&#10;&#10;Description automatically generated">
            <a:extLst>
              <a:ext uri="{FF2B5EF4-FFF2-40B4-BE49-F238E27FC236}">
                <a16:creationId xmlns:a16="http://schemas.microsoft.com/office/drawing/2014/main" id="{541A5911-904A-43E9-91F4-E3B1571F8E2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3048852" y="4248812"/>
            <a:ext cx="6205732" cy="2323957"/>
          </a:xfrm>
          <a:prstGeom prst="rect">
            <a:avLst/>
          </a:prstGeom>
        </p:spPr>
      </p:pic>
      <p:sp>
        <p:nvSpPr>
          <p:cNvPr id="106" name="Google Shape;184;p1">
            <a:extLst>
              <a:ext uri="{FF2B5EF4-FFF2-40B4-BE49-F238E27FC236}">
                <a16:creationId xmlns:a16="http://schemas.microsoft.com/office/drawing/2014/main" id="{A2CE94E6-2591-6E41-A07E-F449AF79BEFE}"/>
              </a:ext>
            </a:extLst>
          </p:cNvPr>
          <p:cNvSpPr/>
          <p:nvPr/>
        </p:nvSpPr>
        <p:spPr>
          <a:xfrm>
            <a:off x="25001429" y="4147558"/>
            <a:ext cx="6951229" cy="4147674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5A281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13;p1">
            <a:extLst>
              <a:ext uri="{FF2B5EF4-FFF2-40B4-BE49-F238E27FC236}">
                <a16:creationId xmlns:a16="http://schemas.microsoft.com/office/drawing/2014/main" id="{38976A38-2734-E04F-BB3E-0A4674EB0DB6}"/>
              </a:ext>
            </a:extLst>
          </p:cNvPr>
          <p:cNvSpPr txBox="1"/>
          <p:nvPr/>
        </p:nvSpPr>
        <p:spPr>
          <a:xfrm>
            <a:off x="20384108" y="8378325"/>
            <a:ext cx="3047406" cy="5237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3000" b="1" i="0" u="none" strike="noStrike" cap="none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Key Takeaways:</a:t>
            </a:r>
            <a:endParaRPr sz="3000" b="1" i="0" u="none" strike="noStrike" cap="none" dirty="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13;p1">
            <a:extLst>
              <a:ext uri="{FF2B5EF4-FFF2-40B4-BE49-F238E27FC236}">
                <a16:creationId xmlns:a16="http://schemas.microsoft.com/office/drawing/2014/main" id="{2D709C9F-49F0-924A-8F0F-1C19225DB560}"/>
              </a:ext>
            </a:extLst>
          </p:cNvPr>
          <p:cNvSpPr txBox="1"/>
          <p:nvPr/>
        </p:nvSpPr>
        <p:spPr>
          <a:xfrm>
            <a:off x="21217790" y="8914094"/>
            <a:ext cx="10727593" cy="6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r>
              <a:rPr lang="en-US" sz="2600" dirty="0">
                <a:latin typeface="Calibri"/>
                <a:ea typeface="Calibri"/>
                <a:cs typeface="Calibri"/>
                <a:sym typeface="Calibri"/>
              </a:rPr>
              <a:t>Lower post frequency and shorter length posts lead to higher engagement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13;p1">
            <a:extLst>
              <a:ext uri="{FF2B5EF4-FFF2-40B4-BE49-F238E27FC236}">
                <a16:creationId xmlns:a16="http://schemas.microsoft.com/office/drawing/2014/main" id="{41C23098-326E-F94A-8FB1-5FF5AB0B32D8}"/>
              </a:ext>
            </a:extLst>
          </p:cNvPr>
          <p:cNvSpPr txBox="1"/>
          <p:nvPr/>
        </p:nvSpPr>
        <p:spPr>
          <a:xfrm>
            <a:off x="20810893" y="8896960"/>
            <a:ext cx="431325" cy="481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SzPts val="1800"/>
            </a:pPr>
            <a:r>
              <a:rPr lang="en-US" sz="3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lang="en-US" sz="3000" dirty="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13;p1">
            <a:extLst>
              <a:ext uri="{FF2B5EF4-FFF2-40B4-BE49-F238E27FC236}">
                <a16:creationId xmlns:a16="http://schemas.microsoft.com/office/drawing/2014/main" id="{86C78819-1529-CA49-B70D-847CF0C0763A}"/>
              </a:ext>
            </a:extLst>
          </p:cNvPr>
          <p:cNvSpPr txBox="1"/>
          <p:nvPr/>
        </p:nvSpPr>
        <p:spPr>
          <a:xfrm>
            <a:off x="20794377" y="9409919"/>
            <a:ext cx="431325" cy="481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SzPts val="1800"/>
            </a:pPr>
            <a:r>
              <a:rPr lang="en-US" sz="3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lang="en-US" sz="3000" dirty="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13;p1">
            <a:extLst>
              <a:ext uri="{FF2B5EF4-FFF2-40B4-BE49-F238E27FC236}">
                <a16:creationId xmlns:a16="http://schemas.microsoft.com/office/drawing/2014/main" id="{F11857F6-31F7-7541-B80D-B91E73363820}"/>
              </a:ext>
            </a:extLst>
          </p:cNvPr>
          <p:cNvSpPr txBox="1"/>
          <p:nvPr/>
        </p:nvSpPr>
        <p:spPr>
          <a:xfrm>
            <a:off x="21249584" y="9406316"/>
            <a:ext cx="6849868" cy="6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r>
              <a:rPr lang="en-US" sz="2600" dirty="0">
                <a:latin typeface="Calibri"/>
                <a:ea typeface="Calibri"/>
                <a:cs typeface="Calibri"/>
                <a:sym typeface="Calibri"/>
              </a:rPr>
              <a:t>Rock artists have higher Instagram engagement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13;p1">
            <a:extLst>
              <a:ext uri="{FF2B5EF4-FFF2-40B4-BE49-F238E27FC236}">
                <a16:creationId xmlns:a16="http://schemas.microsoft.com/office/drawing/2014/main" id="{987A8506-BB20-3B42-A0BD-68B55BEE44E0}"/>
              </a:ext>
            </a:extLst>
          </p:cNvPr>
          <p:cNvSpPr txBox="1"/>
          <p:nvPr/>
        </p:nvSpPr>
        <p:spPr>
          <a:xfrm>
            <a:off x="21781567" y="9940186"/>
            <a:ext cx="6061974" cy="9728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r>
              <a:rPr lang="en-US" sz="22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- </a:t>
            </a:r>
            <a:r>
              <a:rPr lang="en-US" sz="2200" b="1" dirty="0">
                <a:solidFill>
                  <a:srgbClr val="003091"/>
                </a:solidFill>
                <a:latin typeface="Calibri"/>
                <a:ea typeface="Calibri"/>
                <a:cs typeface="Calibri"/>
                <a:sym typeface="Calibri"/>
              </a:rPr>
              <a:t>Positive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Coefficient for Rock Artists:  </a:t>
            </a:r>
            <a:r>
              <a:rPr lang="en-US" sz="2200" b="1" dirty="0">
                <a:solidFill>
                  <a:srgbClr val="003091"/>
                </a:solidFill>
                <a:latin typeface="Calibri"/>
                <a:ea typeface="Calibri"/>
                <a:cs typeface="Calibri"/>
                <a:sym typeface="Calibri"/>
              </a:rPr>
              <a:t>(+) 0.122</a:t>
            </a:r>
          </a:p>
          <a:p>
            <a:pPr lvl="0">
              <a:buSzPts val="1800"/>
            </a:pPr>
            <a:r>
              <a:rPr lang="en-US" sz="22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- </a:t>
            </a:r>
            <a:r>
              <a:rPr lang="en-US" sz="2200" b="1" dirty="0">
                <a:solidFill>
                  <a:srgbClr val="003091"/>
                </a:solidFill>
                <a:latin typeface="Calibri"/>
                <a:ea typeface="Calibri"/>
                <a:cs typeface="Calibri"/>
                <a:sym typeface="Calibri"/>
              </a:rPr>
              <a:t>High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Feature importance of Rock Artists:</a:t>
            </a:r>
            <a:r>
              <a:rPr lang="en-US" sz="2200" b="1" dirty="0">
                <a:solidFill>
                  <a:srgbClr val="003091"/>
                </a:solidFill>
                <a:latin typeface="Calibri"/>
                <a:ea typeface="Calibri"/>
                <a:cs typeface="Calibri"/>
                <a:sym typeface="Calibri"/>
              </a:rPr>
              <a:t> 0.342</a:t>
            </a:r>
          </a:p>
        </p:txBody>
      </p:sp>
      <p:cxnSp>
        <p:nvCxnSpPr>
          <p:cNvPr id="201" name="Google Shape;136;p1">
            <a:extLst>
              <a:ext uri="{FF2B5EF4-FFF2-40B4-BE49-F238E27FC236}">
                <a16:creationId xmlns:a16="http://schemas.microsoft.com/office/drawing/2014/main" id="{CC74EEA1-96DC-F74C-875D-2A997CF845DF}"/>
              </a:ext>
            </a:extLst>
          </p:cNvPr>
          <p:cNvCxnSpPr>
            <a:cxnSpLocks/>
          </p:cNvCxnSpPr>
          <p:nvPr/>
        </p:nvCxnSpPr>
        <p:spPr>
          <a:xfrm flipH="1" flipV="1">
            <a:off x="21288506" y="11008581"/>
            <a:ext cx="9610085" cy="11284"/>
          </a:xfrm>
          <a:prstGeom prst="straightConnector1">
            <a:avLst/>
          </a:prstGeom>
          <a:noFill/>
          <a:ln w="38100" cap="flat" cmpd="sng">
            <a:solidFill>
              <a:srgbClr val="F7E9E3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04" name="Google Shape;136;p1">
            <a:extLst>
              <a:ext uri="{FF2B5EF4-FFF2-40B4-BE49-F238E27FC236}">
                <a16:creationId xmlns:a16="http://schemas.microsoft.com/office/drawing/2014/main" id="{C31F196F-4544-614D-8CA4-2CEA3DC7D352}"/>
              </a:ext>
            </a:extLst>
          </p:cNvPr>
          <p:cNvCxnSpPr>
            <a:cxnSpLocks/>
          </p:cNvCxnSpPr>
          <p:nvPr/>
        </p:nvCxnSpPr>
        <p:spPr>
          <a:xfrm flipH="1" flipV="1">
            <a:off x="21525631" y="17006717"/>
            <a:ext cx="9610085" cy="11284"/>
          </a:xfrm>
          <a:prstGeom prst="straightConnector1">
            <a:avLst/>
          </a:prstGeom>
          <a:noFill/>
          <a:ln w="38100" cap="flat" cmpd="sng">
            <a:solidFill>
              <a:srgbClr val="F7E9E3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07" name="Google Shape;185;p1">
            <a:extLst>
              <a:ext uri="{FF2B5EF4-FFF2-40B4-BE49-F238E27FC236}">
                <a16:creationId xmlns:a16="http://schemas.microsoft.com/office/drawing/2014/main" id="{6B6991D9-2E64-CB42-A57B-0A54FC89CD8B}"/>
              </a:ext>
            </a:extLst>
          </p:cNvPr>
          <p:cNvSpPr txBox="1"/>
          <p:nvPr/>
        </p:nvSpPr>
        <p:spPr>
          <a:xfrm>
            <a:off x="19917316" y="12444076"/>
            <a:ext cx="2580421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 dirty="0">
                <a:latin typeface="Calibri"/>
                <a:ea typeface="Calibri"/>
                <a:cs typeface="Calibri"/>
                <a:sym typeface="Calibri"/>
              </a:rPr>
              <a:t>Method</a:t>
            </a:r>
            <a:endParaRPr sz="26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" name="Google Shape;184;p1">
            <a:extLst>
              <a:ext uri="{FF2B5EF4-FFF2-40B4-BE49-F238E27FC236}">
                <a16:creationId xmlns:a16="http://schemas.microsoft.com/office/drawing/2014/main" id="{C06975B6-0B62-8844-8469-07E12ABE3F45}"/>
              </a:ext>
            </a:extLst>
          </p:cNvPr>
          <p:cNvSpPr/>
          <p:nvPr/>
        </p:nvSpPr>
        <p:spPr>
          <a:xfrm>
            <a:off x="20408112" y="12288901"/>
            <a:ext cx="5283972" cy="2399572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5A281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113;p1">
            <a:extLst>
              <a:ext uri="{FF2B5EF4-FFF2-40B4-BE49-F238E27FC236}">
                <a16:creationId xmlns:a16="http://schemas.microsoft.com/office/drawing/2014/main" id="{D6ABFF5D-3A5D-1E49-ACC8-FD8492D954CB}"/>
              </a:ext>
            </a:extLst>
          </p:cNvPr>
          <p:cNvSpPr txBox="1"/>
          <p:nvPr/>
        </p:nvSpPr>
        <p:spPr>
          <a:xfrm>
            <a:off x="20655913" y="14793426"/>
            <a:ext cx="3047406" cy="5237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3000" b="1" i="0" u="none" strike="noStrike" cap="none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Key Takeaways:</a:t>
            </a:r>
            <a:endParaRPr sz="3000" b="1" i="0" u="none" strike="noStrike" cap="none" dirty="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" name="Google Shape;113;p1">
            <a:extLst>
              <a:ext uri="{FF2B5EF4-FFF2-40B4-BE49-F238E27FC236}">
                <a16:creationId xmlns:a16="http://schemas.microsoft.com/office/drawing/2014/main" id="{E118576F-36B5-5745-AC25-803824CD22A6}"/>
              </a:ext>
            </a:extLst>
          </p:cNvPr>
          <p:cNvSpPr txBox="1"/>
          <p:nvPr/>
        </p:nvSpPr>
        <p:spPr>
          <a:xfrm>
            <a:off x="21370534" y="15756113"/>
            <a:ext cx="9332911" cy="7360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r>
              <a:rPr lang="en-US" sz="2600" dirty="0">
                <a:latin typeface="Calibri"/>
                <a:ea typeface="Calibri"/>
                <a:cs typeface="Calibri"/>
                <a:sym typeface="Calibri"/>
              </a:rPr>
              <a:t>Facebook and Twitter have similar sentiment analysis distribution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Google Shape;113;p1">
            <a:extLst>
              <a:ext uri="{FF2B5EF4-FFF2-40B4-BE49-F238E27FC236}">
                <a16:creationId xmlns:a16="http://schemas.microsoft.com/office/drawing/2014/main" id="{58195528-A5CE-A64D-9165-AE9D47033B7E}"/>
              </a:ext>
            </a:extLst>
          </p:cNvPr>
          <p:cNvSpPr txBox="1"/>
          <p:nvPr/>
        </p:nvSpPr>
        <p:spPr>
          <a:xfrm>
            <a:off x="20999660" y="15300277"/>
            <a:ext cx="431325" cy="481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SzPts val="1800"/>
            </a:pPr>
            <a:r>
              <a:rPr lang="en-US" sz="3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lang="en-US" sz="3000" dirty="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113;p1">
            <a:extLst>
              <a:ext uri="{FF2B5EF4-FFF2-40B4-BE49-F238E27FC236}">
                <a16:creationId xmlns:a16="http://schemas.microsoft.com/office/drawing/2014/main" id="{BBCF21BA-483B-0545-9A26-1B5B1CA37A65}"/>
              </a:ext>
            </a:extLst>
          </p:cNvPr>
          <p:cNvSpPr txBox="1"/>
          <p:nvPr/>
        </p:nvSpPr>
        <p:spPr>
          <a:xfrm>
            <a:off x="20999474" y="15698934"/>
            <a:ext cx="431325" cy="481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SzPts val="1800"/>
            </a:pPr>
            <a:r>
              <a:rPr lang="en-US" sz="3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lang="en-US" sz="3000" dirty="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113;p1">
            <a:extLst>
              <a:ext uri="{FF2B5EF4-FFF2-40B4-BE49-F238E27FC236}">
                <a16:creationId xmlns:a16="http://schemas.microsoft.com/office/drawing/2014/main" id="{EEB372F5-8B43-534C-B106-2730899151CF}"/>
              </a:ext>
            </a:extLst>
          </p:cNvPr>
          <p:cNvSpPr txBox="1"/>
          <p:nvPr/>
        </p:nvSpPr>
        <p:spPr>
          <a:xfrm>
            <a:off x="21370534" y="15341527"/>
            <a:ext cx="5511040" cy="5774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r>
              <a:rPr lang="en-US" sz="2600" dirty="0">
                <a:latin typeface="Calibri"/>
                <a:ea typeface="Calibri"/>
                <a:cs typeface="Calibri"/>
                <a:sym typeface="Calibri"/>
              </a:rPr>
              <a:t>Most posts have positive sentiment</a:t>
            </a:r>
          </a:p>
        </p:txBody>
      </p:sp>
      <p:sp>
        <p:nvSpPr>
          <p:cNvPr id="231" name="Google Shape;113;p1">
            <a:extLst>
              <a:ext uri="{FF2B5EF4-FFF2-40B4-BE49-F238E27FC236}">
                <a16:creationId xmlns:a16="http://schemas.microsoft.com/office/drawing/2014/main" id="{68E9B1BB-2A48-854F-9E6F-902F74897DBB}"/>
              </a:ext>
            </a:extLst>
          </p:cNvPr>
          <p:cNvSpPr txBox="1"/>
          <p:nvPr/>
        </p:nvSpPr>
        <p:spPr>
          <a:xfrm>
            <a:off x="21370534" y="16210859"/>
            <a:ext cx="9332911" cy="7360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r>
              <a:rPr lang="en-US" sz="2600" dirty="0">
                <a:latin typeface="Calibri"/>
                <a:ea typeface="Calibri"/>
                <a:cs typeface="Calibri"/>
                <a:sym typeface="Calibri"/>
              </a:rPr>
              <a:t>No significant correlation between sentiment and engagement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113;p1">
            <a:extLst>
              <a:ext uri="{FF2B5EF4-FFF2-40B4-BE49-F238E27FC236}">
                <a16:creationId xmlns:a16="http://schemas.microsoft.com/office/drawing/2014/main" id="{F5B3C5D3-BA6F-BC45-BEB8-5B3BBFA62468}"/>
              </a:ext>
            </a:extLst>
          </p:cNvPr>
          <p:cNvSpPr txBox="1"/>
          <p:nvPr/>
        </p:nvSpPr>
        <p:spPr>
          <a:xfrm>
            <a:off x="20981021" y="16129617"/>
            <a:ext cx="431325" cy="481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SzPts val="1800"/>
            </a:pPr>
            <a:r>
              <a:rPr lang="en-US" sz="3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lang="en-US" sz="3000" dirty="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33" name="Google Shape;110;p1">
            <a:extLst>
              <a:ext uri="{FF2B5EF4-FFF2-40B4-BE49-F238E27FC236}">
                <a16:creationId xmlns:a16="http://schemas.microsoft.com/office/drawing/2014/main" id="{6E879AA6-6357-6E4E-BAAD-1DAE9AA7FC48}"/>
              </a:ext>
            </a:extLst>
          </p:cNvPr>
          <p:cNvCxnSpPr>
            <a:cxnSpLocks/>
          </p:cNvCxnSpPr>
          <p:nvPr/>
        </p:nvCxnSpPr>
        <p:spPr>
          <a:xfrm>
            <a:off x="7235836" y="3124974"/>
            <a:ext cx="0" cy="17875746"/>
          </a:xfrm>
          <a:prstGeom prst="straightConnector1">
            <a:avLst/>
          </a:prstGeom>
          <a:noFill/>
          <a:ln w="38100" cap="flat" cmpd="sng">
            <a:solidFill>
              <a:srgbClr val="F7E9E3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73" name="Picture 272">
            <a:extLst>
              <a:ext uri="{FF2B5EF4-FFF2-40B4-BE49-F238E27FC236}">
                <a16:creationId xmlns:a16="http://schemas.microsoft.com/office/drawing/2014/main" id="{3D3E2674-DB4D-40A5-8095-CA6D65F86E32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0778427" y="13730384"/>
            <a:ext cx="815138" cy="448056"/>
          </a:xfrm>
          <a:prstGeom prst="rect">
            <a:avLst/>
          </a:prstGeom>
        </p:spPr>
      </p:pic>
      <p:sp>
        <p:nvSpPr>
          <p:cNvPr id="274" name="TextBox 273">
            <a:extLst>
              <a:ext uri="{FF2B5EF4-FFF2-40B4-BE49-F238E27FC236}">
                <a16:creationId xmlns:a16="http://schemas.microsoft.com/office/drawing/2014/main" id="{E5560C0C-E217-4143-B35B-B7FF66CEF1DB}"/>
              </a:ext>
            </a:extLst>
          </p:cNvPr>
          <p:cNvSpPr txBox="1"/>
          <p:nvPr/>
        </p:nvSpPr>
        <p:spPr>
          <a:xfrm>
            <a:off x="20495624" y="14228675"/>
            <a:ext cx="13807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Upload training data to Google Cloud</a:t>
            </a:r>
          </a:p>
        </p:txBody>
      </p:sp>
      <p:pic>
        <p:nvPicPr>
          <p:cNvPr id="275" name="Picture 274">
            <a:extLst>
              <a:ext uri="{FF2B5EF4-FFF2-40B4-BE49-F238E27FC236}">
                <a16:creationId xmlns:a16="http://schemas.microsoft.com/office/drawing/2014/main" id="{A002F8EF-71F3-4A0F-8B01-14F870ED540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1830143" y="13670381"/>
            <a:ext cx="1042902" cy="695267"/>
          </a:xfrm>
          <a:prstGeom prst="rect">
            <a:avLst/>
          </a:prstGeom>
        </p:spPr>
      </p:pic>
      <p:sp>
        <p:nvSpPr>
          <p:cNvPr id="276" name="TextBox 275">
            <a:extLst>
              <a:ext uri="{FF2B5EF4-FFF2-40B4-BE49-F238E27FC236}">
                <a16:creationId xmlns:a16="http://schemas.microsoft.com/office/drawing/2014/main" id="{F9203C8F-AE1A-44D8-8B7E-DF611F34AAFB}"/>
              </a:ext>
            </a:extLst>
          </p:cNvPr>
          <p:cNvSpPr txBox="1"/>
          <p:nvPr/>
        </p:nvSpPr>
        <p:spPr>
          <a:xfrm>
            <a:off x="21705421" y="14228675"/>
            <a:ext cx="13807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Build custom model using training data</a:t>
            </a:r>
          </a:p>
        </p:txBody>
      </p:sp>
      <p:sp>
        <p:nvSpPr>
          <p:cNvPr id="277" name="Right Arrow 7">
            <a:extLst>
              <a:ext uri="{FF2B5EF4-FFF2-40B4-BE49-F238E27FC236}">
                <a16:creationId xmlns:a16="http://schemas.microsoft.com/office/drawing/2014/main" id="{F39E80E4-6C81-4CED-A7DD-B5016AD29FD4}"/>
              </a:ext>
            </a:extLst>
          </p:cNvPr>
          <p:cNvSpPr/>
          <p:nvPr/>
        </p:nvSpPr>
        <p:spPr>
          <a:xfrm>
            <a:off x="21603427" y="13833189"/>
            <a:ext cx="283464" cy="228600"/>
          </a:xfrm>
          <a:prstGeom prst="rightArrow">
            <a:avLst/>
          </a:prstGeom>
          <a:solidFill>
            <a:srgbClr val="00309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278" name="Picture 277">
            <a:extLst>
              <a:ext uri="{FF2B5EF4-FFF2-40B4-BE49-F238E27FC236}">
                <a16:creationId xmlns:a16="http://schemas.microsoft.com/office/drawing/2014/main" id="{04FC7056-3310-48C3-BE98-DDB90D81430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1944025" y="12590299"/>
            <a:ext cx="815138" cy="448056"/>
          </a:xfrm>
          <a:prstGeom prst="rect">
            <a:avLst/>
          </a:prstGeom>
        </p:spPr>
      </p:pic>
      <p:sp>
        <p:nvSpPr>
          <p:cNvPr id="279" name="TextBox 278">
            <a:extLst>
              <a:ext uri="{FF2B5EF4-FFF2-40B4-BE49-F238E27FC236}">
                <a16:creationId xmlns:a16="http://schemas.microsoft.com/office/drawing/2014/main" id="{2AD4CB79-2BEE-45BB-844B-39B84F67A4F7}"/>
              </a:ext>
            </a:extLst>
          </p:cNvPr>
          <p:cNvSpPr txBox="1"/>
          <p:nvPr/>
        </p:nvSpPr>
        <p:spPr>
          <a:xfrm>
            <a:off x="21814832" y="13001649"/>
            <a:ext cx="13807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Upload test data to Google BigQuery</a:t>
            </a:r>
          </a:p>
        </p:txBody>
      </p:sp>
      <p:pic>
        <p:nvPicPr>
          <p:cNvPr id="280" name="Picture 279">
            <a:extLst>
              <a:ext uri="{FF2B5EF4-FFF2-40B4-BE49-F238E27FC236}">
                <a16:creationId xmlns:a16="http://schemas.microsoft.com/office/drawing/2014/main" id="{B9E5BA59-057F-4119-9D5B-F3A595531532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3213857" y="12556104"/>
            <a:ext cx="1115898" cy="557949"/>
          </a:xfrm>
          <a:prstGeom prst="rect">
            <a:avLst/>
          </a:prstGeom>
        </p:spPr>
      </p:pic>
      <p:sp>
        <p:nvSpPr>
          <p:cNvPr id="281" name="Down Arrow 13">
            <a:extLst>
              <a:ext uri="{FF2B5EF4-FFF2-40B4-BE49-F238E27FC236}">
                <a16:creationId xmlns:a16="http://schemas.microsoft.com/office/drawing/2014/main" id="{F0D6407F-8397-4490-A7CD-4AF1F2DA0245}"/>
              </a:ext>
            </a:extLst>
          </p:cNvPr>
          <p:cNvSpPr/>
          <p:nvPr/>
        </p:nvSpPr>
        <p:spPr>
          <a:xfrm>
            <a:off x="23675794" y="13246528"/>
            <a:ext cx="192024" cy="283464"/>
          </a:xfrm>
          <a:prstGeom prst="downArrow">
            <a:avLst/>
          </a:prstGeom>
          <a:solidFill>
            <a:srgbClr val="003091"/>
          </a:solidFill>
          <a:ln>
            <a:solidFill>
              <a:srgbClr val="00309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2" name="Right Arrow 14">
            <a:extLst>
              <a:ext uri="{FF2B5EF4-FFF2-40B4-BE49-F238E27FC236}">
                <a16:creationId xmlns:a16="http://schemas.microsoft.com/office/drawing/2014/main" id="{06F0B944-7B37-4CAF-9A01-95C88768A68F}"/>
              </a:ext>
            </a:extLst>
          </p:cNvPr>
          <p:cNvSpPr/>
          <p:nvPr/>
        </p:nvSpPr>
        <p:spPr>
          <a:xfrm>
            <a:off x="22910827" y="13812091"/>
            <a:ext cx="283464" cy="228600"/>
          </a:xfrm>
          <a:prstGeom prst="rightArrow">
            <a:avLst/>
          </a:prstGeom>
          <a:solidFill>
            <a:srgbClr val="00309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3" name="Right Arrow 15">
            <a:extLst>
              <a:ext uri="{FF2B5EF4-FFF2-40B4-BE49-F238E27FC236}">
                <a16:creationId xmlns:a16="http://schemas.microsoft.com/office/drawing/2014/main" id="{DB31F669-773D-4C18-90F3-FE28ACCB7B8B}"/>
              </a:ext>
            </a:extLst>
          </p:cNvPr>
          <p:cNvSpPr/>
          <p:nvPr/>
        </p:nvSpPr>
        <p:spPr>
          <a:xfrm>
            <a:off x="22942319" y="12777149"/>
            <a:ext cx="283464" cy="228600"/>
          </a:xfrm>
          <a:prstGeom prst="rightArrow">
            <a:avLst/>
          </a:prstGeom>
          <a:solidFill>
            <a:srgbClr val="00309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4" name="Picture 283">
            <a:extLst>
              <a:ext uri="{FF2B5EF4-FFF2-40B4-BE49-F238E27FC236}">
                <a16:creationId xmlns:a16="http://schemas.microsoft.com/office/drawing/2014/main" id="{0113F5F0-37A7-4127-B1B7-CFDD0B44145A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3433941" y="13567221"/>
            <a:ext cx="671086" cy="615162"/>
          </a:xfrm>
          <a:prstGeom prst="rect">
            <a:avLst/>
          </a:prstGeom>
        </p:spPr>
      </p:pic>
      <p:sp>
        <p:nvSpPr>
          <p:cNvPr id="285" name="Rectangle 284">
            <a:extLst>
              <a:ext uri="{FF2B5EF4-FFF2-40B4-BE49-F238E27FC236}">
                <a16:creationId xmlns:a16="http://schemas.microsoft.com/office/drawing/2014/main" id="{17A32E2D-2FCD-48B1-94D7-CB7C1FA0822D}"/>
              </a:ext>
            </a:extLst>
          </p:cNvPr>
          <p:cNvSpPr/>
          <p:nvPr/>
        </p:nvSpPr>
        <p:spPr>
          <a:xfrm>
            <a:off x="23197124" y="14228675"/>
            <a:ext cx="138074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/>
              <a:t>Generate predictions using REST API</a:t>
            </a:r>
          </a:p>
        </p:txBody>
      </p:sp>
      <p:sp>
        <p:nvSpPr>
          <p:cNvPr id="286" name="Right Arrow 18">
            <a:extLst>
              <a:ext uri="{FF2B5EF4-FFF2-40B4-BE49-F238E27FC236}">
                <a16:creationId xmlns:a16="http://schemas.microsoft.com/office/drawing/2014/main" id="{7D7D2B8D-0A28-4AAD-B576-CD6392A0870D}"/>
              </a:ext>
            </a:extLst>
          </p:cNvPr>
          <p:cNvSpPr/>
          <p:nvPr/>
        </p:nvSpPr>
        <p:spPr>
          <a:xfrm>
            <a:off x="24153137" y="13797630"/>
            <a:ext cx="283464" cy="228600"/>
          </a:xfrm>
          <a:prstGeom prst="rightArrow">
            <a:avLst/>
          </a:prstGeom>
          <a:solidFill>
            <a:srgbClr val="00309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7" name="Picture 286">
            <a:extLst>
              <a:ext uri="{FF2B5EF4-FFF2-40B4-BE49-F238E27FC236}">
                <a16:creationId xmlns:a16="http://schemas.microsoft.com/office/drawing/2014/main" id="{8C9FD716-92A0-4A34-8492-0E161265EE48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4619303" y="13640082"/>
            <a:ext cx="690473" cy="683088"/>
          </a:xfrm>
          <a:prstGeom prst="rect">
            <a:avLst/>
          </a:prstGeom>
        </p:spPr>
      </p:pic>
      <p:sp>
        <p:nvSpPr>
          <p:cNvPr id="288" name="Rectangle 287">
            <a:extLst>
              <a:ext uri="{FF2B5EF4-FFF2-40B4-BE49-F238E27FC236}">
                <a16:creationId xmlns:a16="http://schemas.microsoft.com/office/drawing/2014/main" id="{936B275B-446C-4D72-9CF2-FE558D443810}"/>
              </a:ext>
            </a:extLst>
          </p:cNvPr>
          <p:cNvSpPr/>
          <p:nvPr/>
        </p:nvSpPr>
        <p:spPr>
          <a:xfrm>
            <a:off x="24452717" y="14228675"/>
            <a:ext cx="1380744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/>
              <a:t>Evaluate Results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254</TotalTime>
  <Words>486</Words>
  <Application>Microsoft Office PowerPoint</Application>
  <PresentationFormat>Custom</PresentationFormat>
  <Paragraphs>98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4" baseType="lpstr">
      <vt:lpstr>Arial</vt:lpstr>
      <vt:lpstr>Calibri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Gaurij</cp:lastModifiedBy>
  <cp:revision>31</cp:revision>
  <dcterms:created xsi:type="dcterms:W3CDTF">2019-07-19T20:55:06Z</dcterms:created>
  <dcterms:modified xsi:type="dcterms:W3CDTF">2019-07-24T16:33:01Z</dcterms:modified>
</cp:coreProperties>
</file>